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256" r:id="rId5"/>
    <p:sldId id="257" r:id="rId6"/>
    <p:sldId id="258" r:id="rId7"/>
    <p:sldId id="259" r:id="rId8"/>
    <p:sldId id="30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10" r:id="rId22"/>
    <p:sldId id="311" r:id="rId23"/>
    <p:sldId id="312" r:id="rId24"/>
    <p:sldId id="272" r:id="rId25"/>
    <p:sldId id="273" r:id="rId26"/>
    <p:sldId id="274" r:id="rId27"/>
    <p:sldId id="275" r:id="rId28"/>
    <p:sldId id="276" r:id="rId29"/>
    <p:sldId id="277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6" r:id="rId54"/>
    <p:sldId id="317" r:id="rId55"/>
    <p:sldId id="313" r:id="rId56"/>
    <p:sldId id="314" r:id="rId57"/>
    <p:sldId id="318" r:id="rId58"/>
    <p:sldId id="307" r:id="rId59"/>
    <p:sldId id="308" r:id="rId6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23D23DF-369D-9A1D-CA8B-001BAF7AA5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BD40E5C-3071-736C-F225-D3AA91B3BC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6DD0F-C59A-4B70-A82B-4DD385CFE450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DA10D70-0547-CC2A-A7B8-EDB295628D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F083DA-8E1E-DB0A-D795-9800B1363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AF836-D51F-4512-9FDF-4005634BF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9953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03E1E-14D0-40C2-AFDE-6D7AD73D212C}" type="datetimeFigureOut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851E9-371C-439B-8264-74CC8A37FB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712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87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42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6E2EA2-6101-44A3-43C0-8BAC8BD80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B8EA02-BFF0-71BE-B07F-7C08C250E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7DAB6F-22C5-14AF-442A-940330DE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130D-FE72-4E9C-B137-0EFB2C78583D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8D6243-EDC6-C8EF-DE75-281473DA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CC4E59-1936-4C68-BBCD-5364A4EB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0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1071A-67CF-E288-F291-CF1B5747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BC8224-95C0-C27B-86C0-B2ACD5ACE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5591FE-905B-6C80-B843-FD44C213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B990-D9CC-401A-A92C-F004044E7BD3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D6A594-C2B7-C278-3820-B3E67C9B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C5A8BF-90A6-1284-6D8E-929A9767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50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FC123D-810C-6E4F-ED53-78B3C825F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67CE3B-FBC9-6A65-D974-0C3B5FF12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24AB0-337F-C997-BFBD-1BD52B489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046F-8DFE-4ADF-8D96-1A975B2552EA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BC6988-16F8-9CE7-BFF1-276CB182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02BBD0-566D-BC6D-3246-FE2BE499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48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6A73C-BE75-9655-FCAD-CA5099B3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36BD7C-79DB-82F9-3256-0A6CD47CA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4CF466-2926-EEED-6D59-45D5C239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8B23-5B7F-4C0A-862E-BD8D9392E3C5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E9B016-B7E9-641A-6522-39953D2A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8176D5-8306-1E6D-BD17-C635608D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19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6C4643-AD12-68BB-2C1E-7D70A353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5AA03A-4471-B45C-7F74-91ADA9A60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9926E4-D789-B998-BF2C-88711A1C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FD48-21BC-4351-9CAF-D83FF1389AED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0CEC79-9044-2E1F-CD72-02E9D221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43320C-E258-7EB0-055E-119EBD0A9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45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0FEFB9-FCB8-A354-821F-F9D205ED1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DC7159-AFE4-8620-0EFD-F8D96504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9C388C-B62A-24E6-7509-4DF21F038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AD7EFD-3E80-EEEA-8FEA-13D96028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4A0C-705C-46D0-B778-53A42B0E54B2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B062E2-5C14-3950-C6BF-5FAA8141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3BBC14-0F26-907B-25F6-F04D203FE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70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FA5549-1ADB-7E6F-BC95-42C2127E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0E5089-4678-524A-8855-2B43490C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0E33B3-8928-D4F8-7A90-0BFCA8F4F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E92B4CF-10E6-204B-C180-7816B0C98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9DC77E1-4D11-9963-DD5B-B1DC12A1F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F9683AF-860E-7F56-B96A-9018BA03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52F7-D5D7-452E-BED1-47B52C6D746A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78F6633-6A1B-9549-A045-2732C151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EBB47E0-1BAF-6405-2BCA-AA73067E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28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863D9C-3D33-A0B2-077F-398197F7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8221BC1-426D-9E1E-FF51-6A76C023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16F9-86F5-4401-AF90-C3DFBA9F52BE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0501ED-DF5C-E80B-EB58-C1A5B104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676FE2-C6AF-92C6-E0F4-075B994D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34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7092B9C-3BC4-8715-6572-C00EB64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8DFF-129A-4B55-A3E8-81D4119AED4A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FC59E57-A435-0750-867B-6E5B1930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3F61AE-2F1E-F186-CFEE-F0F2B38C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50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DE7A28-3BBD-1E4A-F26E-37DD056DA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372D79-6979-9406-47E0-70E242824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BBFBBB-CF3B-445E-DE3C-0E073552C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17AA28-3D11-C5C8-17B2-508C1A83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0AF8-3F1D-459B-864F-19BEE60219A8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D3E9ED-1FA6-9DF3-EEB0-C957F00D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844AEB-16B0-26A3-E87C-93182BA6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51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50312B-183D-4444-9660-A52D63C2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F2EA66D-A968-B7A4-598D-815E0A3A2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A61052-947E-AE9D-5961-2B726C6E0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D764788-B382-D4F9-B2B1-C210A0A7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E96B-BFCA-4932-B8DF-506192F2D16E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01D7D4-1411-7AA7-B3CF-607CED19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866426-3ACE-73A9-5E51-318E7EB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40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A130C1-1246-3841-7B69-80A33D2D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5D340F-16AE-317C-97F7-F6E3F16B4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7A0437-EA33-973B-55BE-37A3650EE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6E458A-9066-4214-A68C-56342CB6E8DC}" type="datetime1">
              <a:rPr kumimoji="1" lang="ja-JP" altLang="en-US" smtClean="0"/>
              <a:t>2024/9/16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E2BD15-F55F-1F6E-24F3-6D5ADF176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894E04-EAFF-1620-76BE-A03BA56FE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F01123-2075-4286-BBD3-49423518D8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96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D0087-61B7-1033-DD0D-E786944B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0" y="2674944"/>
            <a:ext cx="10338620" cy="1253460"/>
          </a:xfrm>
        </p:spPr>
        <p:txBody>
          <a:bodyPr>
            <a:normAutofit fontScale="90000"/>
          </a:bodyPr>
          <a:lstStyle/>
          <a:p>
            <a:r>
              <a:rPr kumimoji="1" lang="en-US" altLang="ja-JP" sz="5400" b="1" err="1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zh-CN" sz="5400" b="1" err="1">
                <a:latin typeface="メイリオ" panose="020B0604030504040204" pitchFamily="50" charset="-128"/>
                <a:ea typeface="メイリオ" panose="020B0604030504040204" pitchFamily="50" charset="-128"/>
              </a:rPr>
              <a:t>tarPay</a:t>
            </a:r>
            <a:r>
              <a:rPr kumimoji="1" lang="en-US" altLang="zh-CN" sz="5400" b="1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en-US" altLang="ja-JP" sz="5400" b="1">
                <a:latin typeface="メイリオ" panose="020B0604030504040204" pitchFamily="50" charset="-128"/>
                <a:ea typeface="メイリオ" panose="020B0604030504040204" pitchFamily="50" charset="-128"/>
              </a:rPr>
              <a:t>Order </a:t>
            </a:r>
            <a:br>
              <a:rPr kumimoji="1" lang="en-US" altLang="ja-JP" sz="54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5400" b="1">
                <a:latin typeface="メイリオ" panose="020B0604030504040204" pitchFamily="50" charset="-128"/>
                <a:ea typeface="メイリオ" panose="020B0604030504040204" pitchFamily="50" charset="-128"/>
              </a:rPr>
              <a:t>スタートガイド</a:t>
            </a:r>
          </a:p>
        </p:txBody>
      </p:sp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55A5B29C-F2E4-5B93-B7E3-992D96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" y="387818"/>
            <a:ext cx="2341431" cy="570828"/>
          </a:xfrm>
          <a:prstGeom prst="rect">
            <a:avLst/>
          </a:prstGeom>
          <a:ln>
            <a:noFill/>
          </a:ln>
        </p:spPr>
      </p:pic>
      <p:sp>
        <p:nvSpPr>
          <p:cNvPr id="6" name="フローチャート: 書類 5">
            <a:extLst>
              <a:ext uri="{FF2B5EF4-FFF2-40B4-BE49-F238E27FC236}">
                <a16:creationId xmlns:a16="http://schemas.microsoft.com/office/drawing/2014/main" id="{A41B230C-C81E-6B1C-B6F3-1D94A09F8897}"/>
              </a:ext>
            </a:extLst>
          </p:cNvPr>
          <p:cNvSpPr/>
          <p:nvPr/>
        </p:nvSpPr>
        <p:spPr>
          <a:xfrm rot="10800000">
            <a:off x="-19465" y="6358597"/>
            <a:ext cx="12211465" cy="499403"/>
          </a:xfrm>
          <a:prstGeom prst="flowChartDocument">
            <a:avLst/>
          </a:prstGeom>
          <a:gradFill flip="none" rotWithShape="1">
            <a:gsLst>
              <a:gs pos="0">
                <a:srgbClr val="FAAE32"/>
              </a:gs>
              <a:gs pos="50000">
                <a:schemeClr val="bg1"/>
              </a:gs>
              <a:gs pos="100000">
                <a:srgbClr val="796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9DFDA4-CC74-14B3-AD40-814DB84661C3}"/>
              </a:ext>
            </a:extLst>
          </p:cNvPr>
          <p:cNvSpPr txBox="1"/>
          <p:nvPr/>
        </p:nvSpPr>
        <p:spPr>
          <a:xfrm>
            <a:off x="11542463" y="60579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V1.0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27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5;p30">
            <a:extLst>
              <a:ext uri="{FF2B5EF4-FFF2-40B4-BE49-F238E27FC236}">
                <a16:creationId xmlns:a16="http://schemas.microsoft.com/office/drawing/2014/main" id="{E5D76270-EB5B-EDA8-B51B-DB024BC0587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5931" b="5931"/>
          <a:stretch/>
        </p:blipFill>
        <p:spPr>
          <a:xfrm>
            <a:off x="884904" y="1878203"/>
            <a:ext cx="10402221" cy="44583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店舗作成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矢印: 右 2">
            <a:extLst>
              <a:ext uri="{FF2B5EF4-FFF2-40B4-BE49-F238E27FC236}">
                <a16:creationId xmlns:a16="http://schemas.microsoft.com/office/drawing/2014/main" id="{85F60B04-8C2E-60D8-BB6A-2B5168E2F71E}"/>
              </a:ext>
            </a:extLst>
          </p:cNvPr>
          <p:cNvSpPr/>
          <p:nvPr/>
        </p:nvSpPr>
        <p:spPr>
          <a:xfrm rot="16200000">
            <a:off x="1129624" y="2805975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31D8379-F692-A907-3E83-9D7785DBBE4C}"/>
              </a:ext>
            </a:extLst>
          </p:cNvPr>
          <p:cNvGrpSpPr/>
          <p:nvPr/>
        </p:nvGrpSpPr>
        <p:grpSpPr>
          <a:xfrm>
            <a:off x="1049954" y="3148166"/>
            <a:ext cx="5660562" cy="525101"/>
            <a:chOff x="1049954" y="3148166"/>
            <a:chExt cx="5660562" cy="525101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9B4169DE-17A6-53EE-50C5-DD04F74883FA}"/>
                </a:ext>
              </a:extLst>
            </p:cNvPr>
            <p:cNvSpPr/>
            <p:nvPr/>
          </p:nvSpPr>
          <p:spPr>
            <a:xfrm>
              <a:off x="1504651" y="3210661"/>
              <a:ext cx="5205865" cy="4224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1631C05C-9CC6-A161-D2CD-F61AB003D8C4}"/>
                </a:ext>
              </a:extLst>
            </p:cNvPr>
            <p:cNvSpPr/>
            <p:nvPr/>
          </p:nvSpPr>
          <p:spPr>
            <a:xfrm>
              <a:off x="1049954" y="3148166"/>
              <a:ext cx="525101" cy="5251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C7D69C4-EBD9-82E9-A612-7EDB218A8D34}"/>
                </a:ext>
              </a:extLst>
            </p:cNvPr>
            <p:cNvSpPr txBox="1"/>
            <p:nvPr/>
          </p:nvSpPr>
          <p:spPr>
            <a:xfrm>
              <a:off x="1176954" y="3220557"/>
              <a:ext cx="282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kumimoji="1" lang="ja-JP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7" name="Google Shape;264;p35">
            <a:extLst>
              <a:ext uri="{FF2B5EF4-FFF2-40B4-BE49-F238E27FC236}">
                <a16:creationId xmlns:a16="http://schemas.microsoft.com/office/drawing/2014/main" id="{8EEEE57C-4A3E-A74B-582A-102631699CDE}"/>
              </a:ext>
            </a:extLst>
          </p:cNvPr>
          <p:cNvSpPr txBox="1"/>
          <p:nvPr/>
        </p:nvSpPr>
        <p:spPr>
          <a:xfrm>
            <a:off x="1580564" y="3204568"/>
            <a:ext cx="5128096" cy="38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メニューバーより「店舗」をクリックします。</a:t>
            </a:r>
            <a:endParaRPr lang="ja-JP" altLang="en-US" sz="600">
              <a:latin typeface="メイリオ"/>
              <a:ea typeface="メイリオ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7C7B31F-6E45-5154-6EF8-F345D6AB57E8}"/>
              </a:ext>
            </a:extLst>
          </p:cNvPr>
          <p:cNvSpPr/>
          <p:nvPr/>
        </p:nvSpPr>
        <p:spPr>
          <a:xfrm>
            <a:off x="9925856" y="2499849"/>
            <a:ext cx="1179871" cy="38988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DC3783-A940-98DD-29A2-6338FF6DA47C}"/>
              </a:ext>
            </a:extLst>
          </p:cNvPr>
          <p:cNvSpPr txBox="1"/>
          <p:nvPr/>
        </p:nvSpPr>
        <p:spPr>
          <a:xfrm>
            <a:off x="884903" y="1365011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運営する店舗を作成します。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1D099D2-30EF-6625-779A-3E0BCB9CCB1A}"/>
              </a:ext>
            </a:extLst>
          </p:cNvPr>
          <p:cNvSpPr/>
          <p:nvPr/>
        </p:nvSpPr>
        <p:spPr>
          <a:xfrm>
            <a:off x="7830459" y="3344475"/>
            <a:ext cx="3481407" cy="53129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0BA8E0-AC76-4B06-DB6B-6A33F3313CAB}"/>
              </a:ext>
            </a:extLst>
          </p:cNvPr>
          <p:cNvSpPr txBox="1"/>
          <p:nvPr/>
        </p:nvSpPr>
        <p:spPr>
          <a:xfrm>
            <a:off x="7838785" y="3437957"/>
            <a:ext cx="3463185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「＋新規」をクリックします。</a:t>
            </a:r>
            <a:endParaRPr lang="ja-JP" altLang="ja-JP" b="1">
              <a:latin typeface="メイリオ"/>
              <a:ea typeface="メイリオ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1E60892-36CF-69D1-B674-D11B9B095049}"/>
              </a:ext>
            </a:extLst>
          </p:cNvPr>
          <p:cNvSpPr/>
          <p:nvPr/>
        </p:nvSpPr>
        <p:spPr>
          <a:xfrm>
            <a:off x="9288201" y="2909372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ACDFE1-2E67-FD8B-F6F4-85D171102F2A}"/>
              </a:ext>
            </a:extLst>
          </p:cNvPr>
          <p:cNvSpPr txBox="1"/>
          <p:nvPr/>
        </p:nvSpPr>
        <p:spPr>
          <a:xfrm>
            <a:off x="9394034" y="298176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0CF5312-49AB-3416-C915-76F056C3096D}"/>
              </a:ext>
            </a:extLst>
          </p:cNvPr>
          <p:cNvGrpSpPr/>
          <p:nvPr/>
        </p:nvGrpSpPr>
        <p:grpSpPr>
          <a:xfrm>
            <a:off x="1398809" y="4732192"/>
            <a:ext cx="6075629" cy="1863853"/>
            <a:chOff x="1398809" y="4653811"/>
            <a:chExt cx="6075629" cy="1863853"/>
          </a:xfrm>
        </p:grpSpPr>
        <p:sp>
          <p:nvSpPr>
            <p:cNvPr id="14" name="吹き出し: 四角形 13">
              <a:extLst>
                <a:ext uri="{FF2B5EF4-FFF2-40B4-BE49-F238E27FC236}">
                  <a16:creationId xmlns:a16="http://schemas.microsoft.com/office/drawing/2014/main" id="{B993C6C7-C414-A801-EC71-AE29C3D40EDE}"/>
                </a:ext>
              </a:extLst>
            </p:cNvPr>
            <p:cNvSpPr/>
            <p:nvPr/>
          </p:nvSpPr>
          <p:spPr>
            <a:xfrm>
              <a:off x="1398809" y="4653811"/>
              <a:ext cx="6075629" cy="1863853"/>
            </a:xfrm>
            <a:prstGeom prst="wedgeRectCallout">
              <a:avLst>
                <a:gd name="adj1" fmla="val 53347"/>
                <a:gd name="adj2" fmla="val 2099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  <a:ea typeface="游ゴシック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C88A0C8-E124-1ABE-3A99-D0F691548575}"/>
                </a:ext>
              </a:extLst>
            </p:cNvPr>
            <p:cNvSpPr txBox="1"/>
            <p:nvPr/>
          </p:nvSpPr>
          <p:spPr>
            <a:xfrm>
              <a:off x="1552986" y="4814535"/>
              <a:ext cx="5767276" cy="162095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 rtl="0" fontAlgn="base">
                <a:lnSpc>
                  <a:spcPts val="2000"/>
                </a:lnSpc>
              </a:pPr>
              <a:r>
                <a:rPr lang="ja-JP" altLang="ja-JP" sz="1400" b="1" i="0" u="none" strike="noStrike">
                  <a:solidFill>
                    <a:srgbClr val="FF0000"/>
                  </a:solidFill>
                  <a:effectLst/>
                  <a:latin typeface="メイリオ"/>
                  <a:ea typeface="メイリオ"/>
                </a:rPr>
                <a:t>テスト店舗について</a:t>
              </a:r>
              <a:r>
                <a:rPr lang="ja-JP" altLang="ja-JP" sz="1400" b="0" i="0">
                  <a:solidFill>
                    <a:srgbClr val="000000"/>
                  </a:solidFill>
                  <a:effectLst/>
                  <a:latin typeface="メイリオ"/>
                  <a:ea typeface="メイリオ"/>
                </a:rPr>
                <a:t>​</a:t>
              </a:r>
            </a:p>
            <a:p>
              <a:pPr algn="l" rtl="0" fontAlgn="base">
                <a:lnSpc>
                  <a:spcPts val="2000"/>
                </a:lnSpc>
              </a:pPr>
              <a:r>
                <a:rPr lang="ja-JP" altLang="ja-JP" sz="1400" b="0" i="0" u="none" strike="noStrike">
                  <a:solidFill>
                    <a:srgbClr val="FF0000"/>
                  </a:solidFill>
                  <a:effectLst/>
                  <a:latin typeface="メイリオ"/>
                  <a:ea typeface="メイリオ"/>
                </a:rPr>
                <a:t>初期状態ではテスト店舗を設定しています。新規に作成しなくても、テスト店舗の「詳細」をクリックし、貴社店舗情報に更新することで、ご利用可能です。</a:t>
              </a:r>
              <a:r>
                <a:rPr lang="en-US" altLang="ja-JP" sz="1400" b="0" i="0">
                  <a:solidFill>
                    <a:srgbClr val="000000"/>
                  </a:solidFill>
                  <a:effectLst/>
                  <a:latin typeface="メイリオ"/>
                  <a:ea typeface="メイリオ"/>
                </a:rPr>
                <a:t>​</a:t>
              </a:r>
            </a:p>
            <a:p>
              <a:pPr algn="l" rtl="0" fontAlgn="base">
                <a:lnSpc>
                  <a:spcPts val="2000"/>
                </a:lnSpc>
              </a:pPr>
              <a:r>
                <a:rPr lang="ja-JP" altLang="ja-JP" sz="1400" b="0" i="0" u="none" strike="noStrike">
                  <a:solidFill>
                    <a:srgbClr val="FF0000"/>
                  </a:solidFill>
                  <a:effectLst/>
                  <a:latin typeface="メイリオ"/>
                  <a:ea typeface="メイリオ"/>
                </a:rPr>
                <a:t>新規で貴社店舗を作成した場合は、テスト店舗は削除しても問題ありません。</a:t>
              </a:r>
              <a:r>
                <a:rPr lang="en-US" altLang="ja-JP" sz="1400" b="0" i="0">
                  <a:solidFill>
                    <a:srgbClr val="000000"/>
                  </a:solidFill>
                  <a:effectLst/>
                  <a:latin typeface="メイリオ"/>
                  <a:ea typeface="メイリオ"/>
                </a:rPr>
                <a:t>​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3F4D1B9-882B-F10E-7ABE-69FECA67C780}"/>
              </a:ext>
            </a:extLst>
          </p:cNvPr>
          <p:cNvGrpSpPr/>
          <p:nvPr/>
        </p:nvGrpSpPr>
        <p:grpSpPr>
          <a:xfrm>
            <a:off x="7837198" y="5501638"/>
            <a:ext cx="1977362" cy="1239591"/>
            <a:chOff x="7837198" y="5353585"/>
            <a:chExt cx="1977362" cy="1239591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F2BBC3C-7C10-6B5C-EDB7-0913325B221C}"/>
                </a:ext>
              </a:extLst>
            </p:cNvPr>
            <p:cNvSpPr/>
            <p:nvPr/>
          </p:nvSpPr>
          <p:spPr>
            <a:xfrm>
              <a:off x="7837198" y="5353585"/>
              <a:ext cx="1977362" cy="836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アイコン&#10;&#10;自動的に生成された説明">
              <a:extLst>
                <a:ext uri="{FF2B5EF4-FFF2-40B4-BE49-F238E27FC236}">
                  <a16:creationId xmlns:a16="http://schemas.microsoft.com/office/drawing/2014/main" id="{CEFD6639-5160-2EED-41A0-5E65A5F51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075" y="5353585"/>
              <a:ext cx="1097316" cy="1239591"/>
            </a:xfrm>
            <a:prstGeom prst="rect">
              <a:avLst/>
            </a:prstGeom>
          </p:spPr>
        </p:pic>
      </p:grpSp>
      <p:sp>
        <p:nvSpPr>
          <p:cNvPr id="27" name="スライド番号プレースホルダー 26">
            <a:extLst>
              <a:ext uri="{FF2B5EF4-FFF2-40B4-BE49-F238E27FC236}">
                <a16:creationId xmlns:a16="http://schemas.microsoft.com/office/drawing/2014/main" id="{6BACE4C1-D049-F334-8A53-FFC69EE4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3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5;p32">
            <a:extLst>
              <a:ext uri="{FF2B5EF4-FFF2-40B4-BE49-F238E27FC236}">
                <a16:creationId xmlns:a16="http://schemas.microsoft.com/office/drawing/2014/main" id="{677E1CCB-A43E-16A2-8A3E-C2FC0081074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074" b="7074"/>
          <a:stretch/>
        </p:blipFill>
        <p:spPr>
          <a:xfrm>
            <a:off x="901387" y="1862665"/>
            <a:ext cx="10106247" cy="44906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店舗作成 （店舗詳細情報を登録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890605A-BA7C-B365-CB4A-7F92A0FC2AF2}"/>
              </a:ext>
            </a:extLst>
          </p:cNvPr>
          <p:cNvSpPr/>
          <p:nvPr/>
        </p:nvSpPr>
        <p:spPr>
          <a:xfrm>
            <a:off x="8046014" y="1825315"/>
            <a:ext cx="2782950" cy="298180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9C4BA3-0F06-4F78-CC02-8CF4DEEA331D}"/>
              </a:ext>
            </a:extLst>
          </p:cNvPr>
          <p:cNvSpPr txBox="1"/>
          <p:nvPr/>
        </p:nvSpPr>
        <p:spPr>
          <a:xfrm>
            <a:off x="8451860" y="2083100"/>
            <a:ext cx="2031325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店舗情報を登録し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en-US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【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必須項目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】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①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店舗名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②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住所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ja-JP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en-US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【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任意項目</a:t>
            </a:r>
            <a:r>
              <a:rPr lang="en-US" altLang="ja-JP" u="none" strike="noStrike">
                <a:solidFill>
                  <a:srgbClr val="000000"/>
                </a:solidFill>
                <a:latin typeface="メイリオ"/>
                <a:ea typeface="メイリオ"/>
              </a:rPr>
              <a:t>】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①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ロゴ、写真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②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営業時間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③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店舗電話番号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1E60892-36CF-69D1-B674-D11B9B095049}"/>
              </a:ext>
            </a:extLst>
          </p:cNvPr>
          <p:cNvSpPr/>
          <p:nvPr/>
        </p:nvSpPr>
        <p:spPr>
          <a:xfrm>
            <a:off x="7807744" y="1620495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ACDFE1-2E67-FD8B-F6F4-85D171102F2A}"/>
              </a:ext>
            </a:extLst>
          </p:cNvPr>
          <p:cNvSpPr txBox="1"/>
          <p:nvPr/>
        </p:nvSpPr>
        <p:spPr>
          <a:xfrm>
            <a:off x="7913841" y="169357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06FB03-783F-C3A9-6595-413E600FC58A}"/>
              </a:ext>
            </a:extLst>
          </p:cNvPr>
          <p:cNvSpPr txBox="1"/>
          <p:nvPr/>
        </p:nvSpPr>
        <p:spPr>
          <a:xfrm>
            <a:off x="3500511" y="49618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24347B3-58B9-55C3-A581-32358697760E}"/>
              </a:ext>
            </a:extLst>
          </p:cNvPr>
          <p:cNvSpPr txBox="1"/>
          <p:nvPr/>
        </p:nvSpPr>
        <p:spPr>
          <a:xfrm>
            <a:off x="3419342" y="4171027"/>
            <a:ext cx="253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F086B47-A9F8-DFAD-7FB4-F617D8DB9B81}"/>
              </a:ext>
            </a:extLst>
          </p:cNvPr>
          <p:cNvSpPr txBox="1"/>
          <p:nvPr/>
        </p:nvSpPr>
        <p:spPr>
          <a:xfrm>
            <a:off x="3334560" y="5991748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3</a:t>
            </a:r>
            <a:endParaRPr kumimoji="1" lang="ja-JP" altLang="en-US" sz="1400">
              <a:solidFill>
                <a:schemeClr val="tx2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F07AE55-6536-8669-4711-2651F0F77079}"/>
              </a:ext>
            </a:extLst>
          </p:cNvPr>
          <p:cNvSpPr txBox="1"/>
          <p:nvPr/>
        </p:nvSpPr>
        <p:spPr>
          <a:xfrm>
            <a:off x="3333220" y="560063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2</a:t>
            </a:r>
            <a:endParaRPr kumimoji="1" lang="ja-JP" altLang="en-US" sz="1400">
              <a:solidFill>
                <a:schemeClr val="tx2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073CC55-7E73-A80C-7D75-83503730D420}"/>
              </a:ext>
            </a:extLst>
          </p:cNvPr>
          <p:cNvSpPr txBox="1"/>
          <p:nvPr/>
        </p:nvSpPr>
        <p:spPr>
          <a:xfrm>
            <a:off x="3545307" y="2405648"/>
            <a:ext cx="253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1</a:t>
            </a:r>
            <a:endParaRPr kumimoji="1" lang="ja-JP" altLang="en-US" sz="1400">
              <a:solidFill>
                <a:schemeClr val="tx2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6DA3074-2A8E-C2EF-5B95-DA17CBF6422B}"/>
              </a:ext>
            </a:extLst>
          </p:cNvPr>
          <p:cNvGrpSpPr/>
          <p:nvPr/>
        </p:nvGrpSpPr>
        <p:grpSpPr>
          <a:xfrm>
            <a:off x="6206778" y="5050332"/>
            <a:ext cx="5676407" cy="1624613"/>
            <a:chOff x="6206778" y="5050332"/>
            <a:chExt cx="5676407" cy="1624613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A0E73F5-9273-A2FC-FE9E-F7EC9E8C0C3B}"/>
                </a:ext>
              </a:extLst>
            </p:cNvPr>
            <p:cNvGrpSpPr/>
            <p:nvPr/>
          </p:nvGrpSpPr>
          <p:grpSpPr>
            <a:xfrm>
              <a:off x="9905823" y="5435354"/>
              <a:ext cx="1977362" cy="1239591"/>
              <a:chOff x="7837198" y="5353585"/>
              <a:chExt cx="1977362" cy="1239591"/>
            </a:xfrm>
          </p:grpSpPr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39A50EF5-7B7B-B054-1E8B-490B2106C19C}"/>
                  </a:ext>
                </a:extLst>
              </p:cNvPr>
              <p:cNvSpPr/>
              <p:nvPr/>
            </p:nvSpPr>
            <p:spPr>
              <a:xfrm>
                <a:off x="7837198" y="5353585"/>
                <a:ext cx="1977362" cy="8361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3" name="図 32" descr="アイコン&#10;&#10;自動的に生成された説明">
                <a:extLst>
                  <a:ext uri="{FF2B5EF4-FFF2-40B4-BE49-F238E27FC236}">
                    <a16:creationId xmlns:a16="http://schemas.microsoft.com/office/drawing/2014/main" id="{5D7FB431-2EEC-7333-8B5B-9144E664A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0075" y="5353585"/>
                <a:ext cx="1097316" cy="1239591"/>
              </a:xfrm>
              <a:prstGeom prst="rect">
                <a:avLst/>
              </a:prstGeom>
            </p:spPr>
          </p:pic>
        </p:grpSp>
        <p:sp>
          <p:nvSpPr>
            <p:cNvPr id="29" name="吹き出し: 四角形 28">
              <a:extLst>
                <a:ext uri="{FF2B5EF4-FFF2-40B4-BE49-F238E27FC236}">
                  <a16:creationId xmlns:a16="http://schemas.microsoft.com/office/drawing/2014/main" id="{F47597C9-0919-87D4-12FC-C220D0425E4D}"/>
                </a:ext>
              </a:extLst>
            </p:cNvPr>
            <p:cNvSpPr/>
            <p:nvPr/>
          </p:nvSpPr>
          <p:spPr>
            <a:xfrm>
              <a:off x="6206778" y="5050332"/>
              <a:ext cx="3630663" cy="1221142"/>
            </a:xfrm>
            <a:prstGeom prst="wedgeRectCallout">
              <a:avLst>
                <a:gd name="adj1" fmla="val 53347"/>
                <a:gd name="adj2" fmla="val 2099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A611CC4A-E8DD-57DB-4E0C-3B42F5C94427}"/>
                </a:ext>
              </a:extLst>
            </p:cNvPr>
            <p:cNvSpPr txBox="1"/>
            <p:nvPr/>
          </p:nvSpPr>
          <p:spPr>
            <a:xfrm>
              <a:off x="6312849" y="5268120"/>
              <a:ext cx="3446397" cy="85151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l" rtl="0" fontAlgn="base">
                <a:lnSpc>
                  <a:spcPts val="2000"/>
                </a:lnSpc>
              </a:pPr>
              <a:r>
                <a:rPr lang="ja-JP" altLang="ja-JP" sz="1400" b="0" i="0" u="none" strike="noStrike">
                  <a:solidFill>
                    <a:srgbClr val="000000"/>
                  </a:solidFill>
                  <a:effectLst/>
                  <a:latin typeface="メイリオ"/>
                  <a:ea typeface="メイリオ"/>
                </a:rPr>
                <a:t>住所を記入した後、「経緯度自動入力」ボタンを押すと、店舗の位置が地図に反映されます。</a:t>
              </a:r>
              <a:r>
                <a:rPr lang="en-US" altLang="ja-JP" sz="1400" b="0" i="0">
                  <a:solidFill>
                    <a:srgbClr val="000000"/>
                  </a:solidFill>
                  <a:effectLst/>
                  <a:latin typeface="メイリオ"/>
                  <a:ea typeface="メイリオ"/>
                </a:rPr>
                <a:t>​</a:t>
              </a:r>
            </a:p>
          </p:txBody>
        </p:sp>
      </p:grpSp>
      <p:sp>
        <p:nvSpPr>
          <p:cNvPr id="34" name="スライド番号プレースホルダー 33">
            <a:extLst>
              <a:ext uri="{FF2B5EF4-FFF2-40B4-BE49-F238E27FC236}">
                <a16:creationId xmlns:a16="http://schemas.microsoft.com/office/drawing/2014/main" id="{BC9D0A97-703D-C365-FF6B-F6A5E40C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29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35;p33">
            <a:extLst>
              <a:ext uri="{FF2B5EF4-FFF2-40B4-BE49-F238E27FC236}">
                <a16:creationId xmlns:a16="http://schemas.microsoft.com/office/drawing/2014/main" id="{C345A1DE-1EA0-5616-CA7F-6AC5D77809A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13" b="4698"/>
          <a:stretch/>
        </p:blipFill>
        <p:spPr>
          <a:xfrm>
            <a:off x="901387" y="1874000"/>
            <a:ext cx="9054614" cy="44591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店舗作成 （店舗詳細情報を登録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890605A-BA7C-B365-CB4A-7F92A0FC2AF2}"/>
              </a:ext>
            </a:extLst>
          </p:cNvPr>
          <p:cNvSpPr/>
          <p:nvPr/>
        </p:nvSpPr>
        <p:spPr>
          <a:xfrm>
            <a:off x="4969390" y="5677990"/>
            <a:ext cx="4986610" cy="7852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9C4BA3-0F06-4F78-CC02-8CF4DEEA331D}"/>
              </a:ext>
            </a:extLst>
          </p:cNvPr>
          <p:cNvSpPr txBox="1"/>
          <p:nvPr/>
        </p:nvSpPr>
        <p:spPr>
          <a:xfrm>
            <a:off x="5154686" y="5778425"/>
            <a:ext cx="480131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店舗情報を入力後、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画面一番下の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「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保存</a:t>
            </a: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」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を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クリックし店舗を作成します</a:t>
            </a: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。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1E60892-36CF-69D1-B674-D11B9B095049}"/>
              </a:ext>
            </a:extLst>
          </p:cNvPr>
          <p:cNvSpPr/>
          <p:nvPr/>
        </p:nvSpPr>
        <p:spPr>
          <a:xfrm>
            <a:off x="4589191" y="5808064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ACDFE1-2E67-FD8B-F6F4-85D171102F2A}"/>
              </a:ext>
            </a:extLst>
          </p:cNvPr>
          <p:cNvSpPr txBox="1"/>
          <p:nvPr/>
        </p:nvSpPr>
        <p:spPr>
          <a:xfrm>
            <a:off x="4695288" y="58705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67120E9-263D-0639-2FA6-D8A5BF87B6F8}"/>
              </a:ext>
            </a:extLst>
          </p:cNvPr>
          <p:cNvSpPr/>
          <p:nvPr/>
        </p:nvSpPr>
        <p:spPr>
          <a:xfrm>
            <a:off x="3604621" y="5886995"/>
            <a:ext cx="667329" cy="37295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EBF874-4440-767B-2731-1BCF841F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9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04;p31">
            <a:extLst>
              <a:ext uri="{FF2B5EF4-FFF2-40B4-BE49-F238E27FC236}">
                <a16:creationId xmlns:a16="http://schemas.microsoft.com/office/drawing/2014/main" id="{3D51DC6B-A1CC-2115-58A6-080100DFE1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958" b="16902"/>
          <a:stretch/>
        </p:blipFill>
        <p:spPr>
          <a:xfrm>
            <a:off x="6079268" y="2844093"/>
            <a:ext cx="4998701" cy="283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99;p31">
            <a:extLst>
              <a:ext uri="{FF2B5EF4-FFF2-40B4-BE49-F238E27FC236}">
                <a16:creationId xmlns:a16="http://schemas.microsoft.com/office/drawing/2014/main" id="{DD7AA908-FC3F-5BF0-BAEB-A6EA32941E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458"/>
          <a:stretch/>
        </p:blipFill>
        <p:spPr>
          <a:xfrm>
            <a:off x="982306" y="2844093"/>
            <a:ext cx="5050675" cy="2848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-3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店舗作成 （情報編集）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CB6556-174C-1B80-233E-F0F58B2D8119}"/>
              </a:ext>
            </a:extLst>
          </p:cNvPr>
          <p:cNvSpPr txBox="1"/>
          <p:nvPr/>
        </p:nvSpPr>
        <p:spPr>
          <a:xfrm>
            <a:off x="884903" y="1365011"/>
            <a:ext cx="629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既に作成されている店舗の情報を変更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F5C94990-D22F-B2F2-2D90-D177F09B3C91}"/>
              </a:ext>
            </a:extLst>
          </p:cNvPr>
          <p:cNvSpPr/>
          <p:nvPr/>
        </p:nvSpPr>
        <p:spPr>
          <a:xfrm rot="5400000">
            <a:off x="1056121" y="2718893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5DAACEA-76E1-1D6B-53D3-EE02AF08E880}"/>
              </a:ext>
            </a:extLst>
          </p:cNvPr>
          <p:cNvSpPr/>
          <p:nvPr/>
        </p:nvSpPr>
        <p:spPr>
          <a:xfrm>
            <a:off x="1431148" y="2069838"/>
            <a:ext cx="8797373" cy="4224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81598EB0-20FE-7779-4F29-74C3F032C4C4}"/>
              </a:ext>
            </a:extLst>
          </p:cNvPr>
          <p:cNvSpPr/>
          <p:nvPr/>
        </p:nvSpPr>
        <p:spPr>
          <a:xfrm>
            <a:off x="976451" y="2007343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C0E41D3-5000-2BC6-27B3-A18A0B5249C9}"/>
              </a:ext>
            </a:extLst>
          </p:cNvPr>
          <p:cNvGrpSpPr/>
          <p:nvPr/>
        </p:nvGrpSpPr>
        <p:grpSpPr>
          <a:xfrm>
            <a:off x="1087193" y="2063745"/>
            <a:ext cx="9364612" cy="416786"/>
            <a:chOff x="1087193" y="2063745"/>
            <a:chExt cx="9364612" cy="416786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1BCA2BD-4F47-FF3F-186C-D5DBB4488388}"/>
                </a:ext>
              </a:extLst>
            </p:cNvPr>
            <p:cNvSpPr txBox="1"/>
            <p:nvPr/>
          </p:nvSpPr>
          <p:spPr>
            <a:xfrm>
              <a:off x="1087193" y="2080421"/>
              <a:ext cx="282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kumimoji="1" lang="ja-JP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" name="Google Shape;264;p35">
              <a:extLst>
                <a:ext uri="{FF2B5EF4-FFF2-40B4-BE49-F238E27FC236}">
                  <a16:creationId xmlns:a16="http://schemas.microsoft.com/office/drawing/2014/main" id="{DF8AA188-57B2-DEB1-FE67-4B9747BE3CC2}"/>
                </a:ext>
              </a:extLst>
            </p:cNvPr>
            <p:cNvSpPr txBox="1"/>
            <p:nvPr/>
          </p:nvSpPr>
          <p:spPr>
            <a:xfrm>
              <a:off x="1486190" y="2063745"/>
              <a:ext cx="8965615" cy="369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0000"/>
                </a:buClr>
                <a:buSzPts val="1400"/>
              </a:pPr>
              <a:r>
                <a:rPr lang="ja-JP" altLang="en-US">
                  <a:solidFill>
                    <a:srgbClr val="000000"/>
                  </a:solidFill>
                  <a:latin typeface="メイリオ"/>
                  <a:ea typeface="メイリオ"/>
                </a:rPr>
                <a:t>「店舗一覧」から、該当店舗の「詳細」をクリックし、店舗情報画面に移動します。</a:t>
              </a:r>
            </a:p>
          </p:txBody>
        </p:sp>
      </p:grp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39BC5B3-B918-7D94-E8E5-EFD28F81E289}"/>
              </a:ext>
            </a:extLst>
          </p:cNvPr>
          <p:cNvSpPr/>
          <p:nvPr/>
        </p:nvSpPr>
        <p:spPr>
          <a:xfrm>
            <a:off x="6772783" y="2644038"/>
            <a:ext cx="4309825" cy="4224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4AD15EE-F94B-1278-F374-F19F4BBC6A8F}"/>
              </a:ext>
            </a:extLst>
          </p:cNvPr>
          <p:cNvSpPr/>
          <p:nvPr/>
        </p:nvSpPr>
        <p:spPr>
          <a:xfrm>
            <a:off x="6318086" y="2581543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57B9DD-5C7A-9460-718F-911F8DE43593}"/>
              </a:ext>
            </a:extLst>
          </p:cNvPr>
          <p:cNvSpPr txBox="1"/>
          <p:nvPr/>
        </p:nvSpPr>
        <p:spPr>
          <a:xfrm>
            <a:off x="6423919" y="264403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Google Shape;264;p35">
            <a:extLst>
              <a:ext uri="{FF2B5EF4-FFF2-40B4-BE49-F238E27FC236}">
                <a16:creationId xmlns:a16="http://schemas.microsoft.com/office/drawing/2014/main" id="{2CCE6F1C-4073-E414-DF51-C9464408A60F}"/>
              </a:ext>
            </a:extLst>
          </p:cNvPr>
          <p:cNvSpPr txBox="1"/>
          <p:nvPr/>
        </p:nvSpPr>
        <p:spPr>
          <a:xfrm>
            <a:off x="6856725" y="2647841"/>
            <a:ext cx="4493077" cy="33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店舗情報を選択し、内容を編集します。</a:t>
            </a:r>
            <a:endParaRPr sz="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67120E9-263D-0639-2FA6-D8A5BF87B6F8}"/>
              </a:ext>
            </a:extLst>
          </p:cNvPr>
          <p:cNvSpPr/>
          <p:nvPr/>
        </p:nvSpPr>
        <p:spPr>
          <a:xfrm>
            <a:off x="6095999" y="3152503"/>
            <a:ext cx="461555" cy="27649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18CAE39-4CE4-684D-8E37-DA5E3BA8DBC9}"/>
              </a:ext>
            </a:extLst>
          </p:cNvPr>
          <p:cNvSpPr/>
          <p:nvPr/>
        </p:nvSpPr>
        <p:spPr>
          <a:xfrm>
            <a:off x="5616271" y="4220960"/>
            <a:ext cx="278674" cy="21389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7362953C-3642-9572-AD70-AC0356F4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05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D0087-61B7-1033-DD0D-E786944B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0" y="2175540"/>
            <a:ext cx="10338620" cy="125346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商品の登録</a:t>
            </a:r>
            <a:br>
              <a:rPr lang="en-US" altLang="ja-JP" sz="40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40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販売商品、カテゴリー、オプション項目の登録</a:t>
            </a:r>
            <a:endParaRPr kumimoji="1" lang="ja-JP" altLang="en-US" sz="2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55A5B29C-F2E4-5B93-B7E3-992D96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" y="387818"/>
            <a:ext cx="2341431" cy="570828"/>
          </a:xfrm>
          <a:prstGeom prst="rect">
            <a:avLst/>
          </a:prstGeom>
          <a:ln>
            <a:noFill/>
          </a:ln>
        </p:spPr>
      </p:pic>
      <p:sp>
        <p:nvSpPr>
          <p:cNvPr id="6" name="フローチャート: 書類 5">
            <a:extLst>
              <a:ext uri="{FF2B5EF4-FFF2-40B4-BE49-F238E27FC236}">
                <a16:creationId xmlns:a16="http://schemas.microsoft.com/office/drawing/2014/main" id="{A41B230C-C81E-6B1C-B6F3-1D94A09F8897}"/>
              </a:ext>
            </a:extLst>
          </p:cNvPr>
          <p:cNvSpPr/>
          <p:nvPr/>
        </p:nvSpPr>
        <p:spPr>
          <a:xfrm rot="10800000">
            <a:off x="-19465" y="6358597"/>
            <a:ext cx="12211465" cy="499403"/>
          </a:xfrm>
          <a:prstGeom prst="flowChartDocument">
            <a:avLst/>
          </a:prstGeom>
          <a:gradFill flip="none" rotWithShape="1">
            <a:gsLst>
              <a:gs pos="0">
                <a:srgbClr val="FAAE32"/>
              </a:gs>
              <a:gs pos="50000">
                <a:schemeClr val="bg1"/>
              </a:gs>
              <a:gs pos="100000">
                <a:srgbClr val="796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64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75;p36">
            <a:extLst>
              <a:ext uri="{FF2B5EF4-FFF2-40B4-BE49-F238E27FC236}">
                <a16:creationId xmlns:a16="http://schemas.microsoft.com/office/drawing/2014/main" id="{F4AF6080-3551-5B64-7D8D-87941AA84E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437"/>
          <a:stretch/>
        </p:blipFill>
        <p:spPr>
          <a:xfrm>
            <a:off x="884903" y="1874237"/>
            <a:ext cx="10336441" cy="45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矢印: 右 2">
            <a:extLst>
              <a:ext uri="{FF2B5EF4-FFF2-40B4-BE49-F238E27FC236}">
                <a16:creationId xmlns:a16="http://schemas.microsoft.com/office/drawing/2014/main" id="{85F60B04-8C2E-60D8-BB6A-2B5168E2F71E}"/>
              </a:ext>
            </a:extLst>
          </p:cNvPr>
          <p:cNvSpPr/>
          <p:nvPr/>
        </p:nvSpPr>
        <p:spPr>
          <a:xfrm rot="16200000">
            <a:off x="1129624" y="3676839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4169DE-17A6-53EE-50C5-DD04F74883FA}"/>
              </a:ext>
            </a:extLst>
          </p:cNvPr>
          <p:cNvSpPr/>
          <p:nvPr/>
        </p:nvSpPr>
        <p:spPr>
          <a:xfrm>
            <a:off x="1504651" y="4081526"/>
            <a:ext cx="4739395" cy="8388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631C05C-9CC6-A161-D2CD-F61AB003D8C4}"/>
              </a:ext>
            </a:extLst>
          </p:cNvPr>
          <p:cNvSpPr/>
          <p:nvPr/>
        </p:nvSpPr>
        <p:spPr>
          <a:xfrm>
            <a:off x="1049954" y="4019030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7D69C4-EBD9-82E9-A612-7EDB218A8D34}"/>
              </a:ext>
            </a:extLst>
          </p:cNvPr>
          <p:cNvSpPr txBox="1"/>
          <p:nvPr/>
        </p:nvSpPr>
        <p:spPr>
          <a:xfrm>
            <a:off x="1171279" y="4081525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Google Shape;264;p35">
            <a:extLst>
              <a:ext uri="{FF2B5EF4-FFF2-40B4-BE49-F238E27FC236}">
                <a16:creationId xmlns:a16="http://schemas.microsoft.com/office/drawing/2014/main" id="{8EEEE57C-4A3E-A74B-582A-102631699CDE}"/>
              </a:ext>
            </a:extLst>
          </p:cNvPr>
          <p:cNvSpPr txBox="1"/>
          <p:nvPr/>
        </p:nvSpPr>
        <p:spPr>
          <a:xfrm>
            <a:off x="1638073" y="4110268"/>
            <a:ext cx="4605973" cy="74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メニューバーより「商品」をクリックし、</a:t>
            </a:r>
          </a:p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サブメニューの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【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商品一覧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】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を開きます。</a:t>
            </a:r>
            <a:endParaRPr lang="ja-JP" altLang="en-US">
              <a:latin typeface="メイリオ"/>
              <a:ea typeface="メイリオ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7C7B31F-6E45-5154-6EF8-F345D6AB57E8}"/>
              </a:ext>
            </a:extLst>
          </p:cNvPr>
          <p:cNvSpPr/>
          <p:nvPr/>
        </p:nvSpPr>
        <p:spPr>
          <a:xfrm>
            <a:off x="1135256" y="2959229"/>
            <a:ext cx="333372" cy="26913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DC3783-A940-98DD-29A2-6338FF6DA47C}"/>
              </a:ext>
            </a:extLst>
          </p:cNvPr>
          <p:cNvSpPr txBox="1"/>
          <p:nvPr/>
        </p:nvSpPr>
        <p:spPr>
          <a:xfrm>
            <a:off x="884903" y="1365011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販売するメニューまたは商品を登録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E37E70E-CA35-A8EB-6267-43811ADD5453}"/>
              </a:ext>
            </a:extLst>
          </p:cNvPr>
          <p:cNvSpPr/>
          <p:nvPr/>
        </p:nvSpPr>
        <p:spPr>
          <a:xfrm>
            <a:off x="9866977" y="2769965"/>
            <a:ext cx="1179871" cy="38988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F0DB1C6-B6F5-0362-3921-2EE644E4F7BE}"/>
              </a:ext>
            </a:extLst>
          </p:cNvPr>
          <p:cNvSpPr/>
          <p:nvPr/>
        </p:nvSpPr>
        <p:spPr>
          <a:xfrm>
            <a:off x="7947317" y="3412634"/>
            <a:ext cx="3352408" cy="8388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0BA8E0-AC76-4B06-DB6B-6A33F3313CAB}"/>
              </a:ext>
            </a:extLst>
          </p:cNvPr>
          <p:cNvSpPr txBox="1"/>
          <p:nvPr/>
        </p:nvSpPr>
        <p:spPr>
          <a:xfrm>
            <a:off x="8056774" y="3530851"/>
            <a:ext cx="3171942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「＋新規」をクリックし</a:t>
            </a: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て、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新規商品を作成し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ます。</a:t>
            </a:r>
            <a:endParaRPr lang="ja-JP" altLang="ja-JP" b="1">
              <a:latin typeface="メイリオ"/>
              <a:ea typeface="メイリオ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1E60892-36CF-69D1-B674-D11B9B095049}"/>
              </a:ext>
            </a:extLst>
          </p:cNvPr>
          <p:cNvSpPr/>
          <p:nvPr/>
        </p:nvSpPr>
        <p:spPr>
          <a:xfrm>
            <a:off x="9253371" y="2961308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ACDFE1-2E67-FD8B-F6F4-85D171102F2A}"/>
              </a:ext>
            </a:extLst>
          </p:cNvPr>
          <p:cNvSpPr txBox="1"/>
          <p:nvPr/>
        </p:nvSpPr>
        <p:spPr>
          <a:xfrm>
            <a:off x="9369364" y="304359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E1C225FC-7F03-5998-6460-01B98A7D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22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11;p38">
            <a:extLst>
              <a:ext uri="{FF2B5EF4-FFF2-40B4-BE49-F238E27FC236}">
                <a16:creationId xmlns:a16="http://schemas.microsoft.com/office/drawing/2014/main" id="{0464E0A8-D885-0FBB-48C3-EF5B247B68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9861"/>
          <a:stretch/>
        </p:blipFill>
        <p:spPr>
          <a:xfrm>
            <a:off x="931811" y="1900705"/>
            <a:ext cx="9503697" cy="44741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商品登録（商品情報登録画面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F0DB1C6-B6F5-0362-3921-2EE644E4F7BE}"/>
              </a:ext>
            </a:extLst>
          </p:cNvPr>
          <p:cNvSpPr/>
          <p:nvPr/>
        </p:nvSpPr>
        <p:spPr>
          <a:xfrm>
            <a:off x="7663545" y="1894184"/>
            <a:ext cx="3468612" cy="329612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0BA8E0-AC76-4B06-DB6B-6A33F3313CAB}"/>
              </a:ext>
            </a:extLst>
          </p:cNvPr>
          <p:cNvSpPr txBox="1"/>
          <p:nvPr/>
        </p:nvSpPr>
        <p:spPr>
          <a:xfrm>
            <a:off x="7983351" y="2074272"/>
            <a:ext cx="2954621" cy="30418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商品情報の入力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必須項目：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ja-JP" sz="1800" b="0" i="0" u="none" strike="noStrike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① 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商品名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ja-JP" sz="1800" b="0" i="0" u="none" strike="noStrike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② 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価格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r>
              <a:rPr lang="ja-JP" altLang="en-US" sz="14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（次ページにあります）</a:t>
            </a:r>
            <a:endParaRPr lang="en-US" altLang="ja-JP" sz="1400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ja-JP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任意項目：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ja-JP" sz="18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①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 写真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ja-JP" sz="18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②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 カテゴリ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ja-JP" sz="18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③</a:t>
            </a:r>
            <a:r>
              <a:rPr lang="en-US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 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ラベル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fontAlgn="base">
              <a:lnSpc>
                <a:spcPts val="2300"/>
              </a:lnSpc>
            </a:pPr>
            <a:r>
              <a:rPr lang="ja-JP" altLang="ja-JP" sz="18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④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 原価</a:t>
            </a:r>
            <a:r>
              <a:rPr lang="ja-JP" altLang="en-US" sz="14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（次ページにあります）</a:t>
            </a:r>
            <a:endParaRPr lang="ja-JP" altLang="ja-JP" sz="1400" b="1">
              <a:latin typeface="メイリオ"/>
              <a:ea typeface="メイリオ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1E60892-36CF-69D1-B674-D11B9B095049}"/>
              </a:ext>
            </a:extLst>
          </p:cNvPr>
          <p:cNvSpPr/>
          <p:nvPr/>
        </p:nvSpPr>
        <p:spPr>
          <a:xfrm>
            <a:off x="7520374" y="1658006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ACDFE1-2E67-FD8B-F6F4-85D171102F2A}"/>
              </a:ext>
            </a:extLst>
          </p:cNvPr>
          <p:cNvSpPr txBox="1"/>
          <p:nvPr/>
        </p:nvSpPr>
        <p:spPr>
          <a:xfrm>
            <a:off x="7626471" y="174029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CCB911-8097-E1C8-DF54-2901C15D234D}"/>
              </a:ext>
            </a:extLst>
          </p:cNvPr>
          <p:cNvSpPr txBox="1"/>
          <p:nvPr/>
        </p:nvSpPr>
        <p:spPr>
          <a:xfrm>
            <a:off x="3100788" y="403082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  <a:latin typeface="Impact" panose="020B0806030902050204" pitchFamily="34" charset="0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5ED26E-BF42-94B2-80AC-57F4BC25AD2B}"/>
              </a:ext>
            </a:extLst>
          </p:cNvPr>
          <p:cNvSpPr txBox="1"/>
          <p:nvPr/>
        </p:nvSpPr>
        <p:spPr>
          <a:xfrm>
            <a:off x="3126282" y="485891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③</a:t>
            </a:r>
            <a:endParaRPr kumimoji="1" lang="ja-JP" altLang="en-US" sz="1400">
              <a:solidFill>
                <a:schemeClr val="tx2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5C8E39-24B4-6378-AF9D-0A6CC3AF1F7E}"/>
              </a:ext>
            </a:extLst>
          </p:cNvPr>
          <p:cNvSpPr txBox="1"/>
          <p:nvPr/>
        </p:nvSpPr>
        <p:spPr>
          <a:xfrm>
            <a:off x="3101356" y="44463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02CD052-9F62-9FB1-392C-92F2639E16EB}"/>
              </a:ext>
            </a:extLst>
          </p:cNvPr>
          <p:cNvSpPr txBox="1"/>
          <p:nvPr/>
        </p:nvSpPr>
        <p:spPr>
          <a:xfrm>
            <a:off x="3256977" y="23533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①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20197AF-8190-7F52-149A-BF357928714E}"/>
              </a:ext>
            </a:extLst>
          </p:cNvPr>
          <p:cNvSpPr txBox="1"/>
          <p:nvPr/>
        </p:nvSpPr>
        <p:spPr>
          <a:xfrm>
            <a:off x="4435956" y="4833512"/>
            <a:ext cx="1944763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ja-JP" altLang="ja-JP" sz="12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ボックスをクリックして</a:t>
            </a:r>
            <a:endParaRPr lang="en-US" altLang="ja-JP" sz="1200" b="0" i="0" u="none" strike="noStrike">
              <a:solidFill>
                <a:schemeClr val="tx2">
                  <a:lumMod val="75000"/>
                  <a:lumOff val="25000"/>
                </a:schemeClr>
              </a:solidFill>
              <a:effectLst/>
              <a:latin typeface="メイリオ"/>
              <a:ea typeface="メイリオ"/>
            </a:endParaRPr>
          </a:p>
          <a:p>
            <a:r>
              <a:rPr lang="ja-JP" altLang="ja-JP" sz="12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カテゴリを選択します。</a:t>
            </a:r>
            <a:r>
              <a:rPr lang="ja-JP" altLang="ja-JP" sz="1200" b="0" i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B3744F4-7B72-F1E2-60B5-61D9A624D6B9}"/>
              </a:ext>
            </a:extLst>
          </p:cNvPr>
          <p:cNvSpPr txBox="1"/>
          <p:nvPr/>
        </p:nvSpPr>
        <p:spPr>
          <a:xfrm>
            <a:off x="5066882" y="2982609"/>
            <a:ext cx="2339102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ja-JP" altLang="ja-JP" sz="12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「画像を選択」→ファイルから</a:t>
            </a:r>
            <a:endParaRPr lang="en-US" altLang="ja-JP" sz="1200" b="0" i="0" u="none" strike="noStrike">
              <a:solidFill>
                <a:schemeClr val="tx2">
                  <a:lumMod val="75000"/>
                  <a:lumOff val="25000"/>
                </a:schemeClr>
              </a:solidFill>
              <a:effectLst/>
              <a:latin typeface="メイリオ"/>
              <a:ea typeface="メイリオ"/>
            </a:endParaRPr>
          </a:p>
          <a:p>
            <a:r>
              <a:rPr lang="en-US" altLang="ja-JP" sz="1200">
                <a:solidFill>
                  <a:schemeClr val="tx2">
                    <a:lumMod val="75000"/>
                    <a:lumOff val="25000"/>
                  </a:schemeClr>
                </a:solidFill>
                <a:latin typeface="メイリオ"/>
                <a:ea typeface="メイリオ"/>
              </a:rPr>
              <a:t> </a:t>
            </a:r>
            <a:r>
              <a:rPr lang="en-US" altLang="ja-JP" sz="12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 </a:t>
            </a:r>
            <a:r>
              <a:rPr lang="ja-JP" altLang="ja-JP" sz="12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画像をアプロードします。</a:t>
            </a:r>
            <a:r>
              <a:rPr lang="ja-JP" altLang="ja-JP" sz="1200" b="0" i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​</a:t>
            </a:r>
          </a:p>
        </p:txBody>
      </p:sp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59BAB961-D43E-E522-98E1-F3C15701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299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26;p39">
            <a:extLst>
              <a:ext uri="{FF2B5EF4-FFF2-40B4-BE49-F238E27FC236}">
                <a16:creationId xmlns:a16="http://schemas.microsoft.com/office/drawing/2014/main" id="{A6196D38-9A97-FC0A-3858-D983E74371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8917"/>
          <a:stretch/>
        </p:blipFill>
        <p:spPr>
          <a:xfrm>
            <a:off x="892276" y="1874235"/>
            <a:ext cx="10690124" cy="44741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商品登録（商品情報登録画面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F0DB1C6-B6F5-0362-3921-2EE644E4F7BE}"/>
              </a:ext>
            </a:extLst>
          </p:cNvPr>
          <p:cNvSpPr/>
          <p:nvPr/>
        </p:nvSpPr>
        <p:spPr>
          <a:xfrm>
            <a:off x="5913122" y="2047911"/>
            <a:ext cx="5386601" cy="364496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0BA8E0-AC76-4B06-DB6B-6A33F3313CAB}"/>
              </a:ext>
            </a:extLst>
          </p:cNvPr>
          <p:cNvSpPr txBox="1"/>
          <p:nvPr/>
        </p:nvSpPr>
        <p:spPr>
          <a:xfrm>
            <a:off x="6148587" y="2283283"/>
            <a:ext cx="500833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【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保存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】</a:t>
            </a: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商品情報の入力が完了したら「保存」ボタンを</a:t>
            </a: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クリックし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、商品を登録します。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ja-JP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en-US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【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公開／非公開</a:t>
            </a:r>
            <a:r>
              <a:rPr lang="en-US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】</a:t>
            </a: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登録した商品を公開するには「公開」ボタンを</a:t>
            </a: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クリック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します。（非公開にする場合も同様）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ja-JP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en-US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【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削除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】</a:t>
            </a: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登録した商品を削除する場合は「削除する」ボタンから該当商品の削除ができます。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1E60892-36CF-69D1-B674-D11B9B095049}"/>
              </a:ext>
            </a:extLst>
          </p:cNvPr>
          <p:cNvSpPr/>
          <p:nvPr/>
        </p:nvSpPr>
        <p:spPr>
          <a:xfrm>
            <a:off x="5517389" y="4958568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ACDFE1-2E67-FD8B-F6F4-85D171102F2A}"/>
              </a:ext>
            </a:extLst>
          </p:cNvPr>
          <p:cNvSpPr txBox="1"/>
          <p:nvPr/>
        </p:nvSpPr>
        <p:spPr>
          <a:xfrm>
            <a:off x="5623486" y="504085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A3D9C0-E3FF-EC17-1555-9486E902E90D}"/>
              </a:ext>
            </a:extLst>
          </p:cNvPr>
          <p:cNvSpPr txBox="1"/>
          <p:nvPr/>
        </p:nvSpPr>
        <p:spPr>
          <a:xfrm>
            <a:off x="3401974" y="381622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  <a:latin typeface="Impact" panose="020B0806030902050204" pitchFamily="34" charset="0"/>
              </a:rPr>
              <a:t>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1659E8-6918-E863-5B73-CDAE6412B57D}"/>
              </a:ext>
            </a:extLst>
          </p:cNvPr>
          <p:cNvSpPr txBox="1"/>
          <p:nvPr/>
        </p:nvSpPr>
        <p:spPr>
          <a:xfrm>
            <a:off x="3404445" y="420375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④</a:t>
            </a:r>
            <a:endParaRPr kumimoji="1" lang="ja-JP" altLang="en-US" sz="1400">
              <a:solidFill>
                <a:schemeClr val="tx2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893A9D4-A0BE-FC81-A3BF-08A380D8BE75}"/>
              </a:ext>
            </a:extLst>
          </p:cNvPr>
          <p:cNvSpPr/>
          <p:nvPr/>
        </p:nvSpPr>
        <p:spPr>
          <a:xfrm>
            <a:off x="3897480" y="5800547"/>
            <a:ext cx="1959429" cy="38988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CCE3CE-5810-5B54-BEA6-E50CB834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84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8B8BD-4A64-EE4A-5796-275D5225C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E5D413-F790-A3BB-189C-D9015B79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商品登録（商品の店舗登録）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9C27005-5AB8-3C24-562A-0C3EDE1008D3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6E78E7-89C6-DC72-9844-90ECFC04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8EB6E2-0408-22B4-8DFE-66F3B2A21E56}"/>
              </a:ext>
            </a:extLst>
          </p:cNvPr>
          <p:cNvSpPr txBox="1"/>
          <p:nvPr/>
        </p:nvSpPr>
        <p:spPr>
          <a:xfrm>
            <a:off x="884903" y="1365011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登録したメニューまたは商品を販売する店舗に登録し、販売を開始します。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D2BB7614-EF13-BF42-74CF-D311D4B54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7" y="2080544"/>
            <a:ext cx="10195414" cy="3336578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C0225FB-62E3-993A-BC4F-47C985B74F26}"/>
              </a:ext>
            </a:extLst>
          </p:cNvPr>
          <p:cNvSpPr/>
          <p:nvPr/>
        </p:nvSpPr>
        <p:spPr>
          <a:xfrm flipV="1">
            <a:off x="10209790" y="4545218"/>
            <a:ext cx="556533" cy="27655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E42F7F3-B014-11D0-8DB5-2EE029A18B90}"/>
              </a:ext>
            </a:extLst>
          </p:cNvPr>
          <p:cNvSpPr/>
          <p:nvPr/>
        </p:nvSpPr>
        <p:spPr>
          <a:xfrm rot="16200000">
            <a:off x="1198897" y="3057405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FD2F2AB-68B2-05B8-F367-1FB8B0CB7A4B}"/>
              </a:ext>
            </a:extLst>
          </p:cNvPr>
          <p:cNvGrpSpPr/>
          <p:nvPr/>
        </p:nvGrpSpPr>
        <p:grpSpPr>
          <a:xfrm>
            <a:off x="1111436" y="3274129"/>
            <a:ext cx="5194092" cy="838818"/>
            <a:chOff x="725488" y="3452259"/>
            <a:chExt cx="5194092" cy="838818"/>
          </a:xfrm>
        </p:grpSpPr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49340275-889F-CF56-4077-3E5CB750A85F}"/>
                </a:ext>
              </a:extLst>
            </p:cNvPr>
            <p:cNvSpPr/>
            <p:nvPr/>
          </p:nvSpPr>
          <p:spPr>
            <a:xfrm>
              <a:off x="1180185" y="3452259"/>
              <a:ext cx="4739395" cy="8388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113722E8-CD63-6F11-E1FB-B6824CF60F1F}"/>
                </a:ext>
              </a:extLst>
            </p:cNvPr>
            <p:cNvSpPr/>
            <p:nvPr/>
          </p:nvSpPr>
          <p:spPr>
            <a:xfrm>
              <a:off x="725488" y="3589858"/>
              <a:ext cx="525101" cy="5251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9A7B3BC-F297-39F4-321C-D993235F7195}"/>
                </a:ext>
              </a:extLst>
            </p:cNvPr>
            <p:cNvSpPr txBox="1"/>
            <p:nvPr/>
          </p:nvSpPr>
          <p:spPr>
            <a:xfrm>
              <a:off x="836917" y="3654183"/>
              <a:ext cx="282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kumimoji="1" lang="ja-JP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Google Shape;264;p35">
              <a:extLst>
                <a:ext uri="{FF2B5EF4-FFF2-40B4-BE49-F238E27FC236}">
                  <a16:creationId xmlns:a16="http://schemas.microsoft.com/office/drawing/2014/main" id="{E6D0967E-3465-3E2B-CC51-FEFD76DCBB55}"/>
                </a:ext>
              </a:extLst>
            </p:cNvPr>
            <p:cNvSpPr txBox="1"/>
            <p:nvPr/>
          </p:nvSpPr>
          <p:spPr>
            <a:xfrm>
              <a:off x="1313607" y="3481001"/>
              <a:ext cx="4605973" cy="740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300"/>
                </a:lnSpc>
                <a:buClr>
                  <a:srgbClr val="000000"/>
                </a:buClr>
                <a:buSzPts val="1400"/>
              </a:pPr>
              <a:r>
                <a:rPr lang="ja-JP" altLang="en-US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メニューバーより「店舗」をクリックし、</a:t>
              </a:r>
              <a:endPara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lnSpc>
                  <a:spcPts val="2300"/>
                </a:lnSpc>
                <a:buClr>
                  <a:srgbClr val="000000"/>
                </a:buClr>
                <a:buSzPts val="1400"/>
              </a:pPr>
              <a:r>
                <a:rPr lang="ja-JP" altLang="en-US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サブメニューの</a:t>
              </a:r>
              <a:r>
                <a:rPr lang="en-US" altLang="ja-JP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lang="ja-JP" altLang="en-US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店舗一覧</a:t>
              </a:r>
              <a:r>
                <a:rPr lang="en-US" altLang="ja-JP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r>
                <a:rPr lang="ja-JP" altLang="en-US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を開きます。</a:t>
              </a:r>
              <a:endParaRPr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26BD03D-247A-7085-482A-D7CB8DD3C321}"/>
              </a:ext>
            </a:extLst>
          </p:cNvPr>
          <p:cNvSpPr/>
          <p:nvPr/>
        </p:nvSpPr>
        <p:spPr>
          <a:xfrm>
            <a:off x="1027165" y="2389020"/>
            <a:ext cx="502817" cy="2662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3409B76-4BB2-14D8-06D7-E8AC7E7E8DFD}"/>
              </a:ext>
            </a:extLst>
          </p:cNvPr>
          <p:cNvSpPr/>
          <p:nvPr/>
        </p:nvSpPr>
        <p:spPr>
          <a:xfrm>
            <a:off x="7628285" y="5036037"/>
            <a:ext cx="4057255" cy="6880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DB70F9D-6A9A-D395-91AF-7AA08DB0DE42}"/>
              </a:ext>
            </a:extLst>
          </p:cNvPr>
          <p:cNvGrpSpPr/>
          <p:nvPr/>
        </p:nvGrpSpPr>
        <p:grpSpPr>
          <a:xfrm>
            <a:off x="9471497" y="4602364"/>
            <a:ext cx="525101" cy="525101"/>
            <a:chOff x="4161623" y="4978360"/>
            <a:chExt cx="525101" cy="525101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7E0802A4-9F89-3106-5E99-F029AB8FE3E3}"/>
                </a:ext>
              </a:extLst>
            </p:cNvPr>
            <p:cNvSpPr/>
            <p:nvPr/>
          </p:nvSpPr>
          <p:spPr>
            <a:xfrm>
              <a:off x="4161623" y="4978360"/>
              <a:ext cx="525101" cy="5251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939F303-85FC-58F1-DFB8-4BADEE01A911}"/>
                </a:ext>
              </a:extLst>
            </p:cNvPr>
            <p:cNvSpPr txBox="1"/>
            <p:nvPr/>
          </p:nvSpPr>
          <p:spPr>
            <a:xfrm>
              <a:off x="4267720" y="5060647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kumimoji="1" lang="ja-JP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23D8CC-0D6D-0664-BA13-33A18770E406}"/>
              </a:ext>
            </a:extLst>
          </p:cNvPr>
          <p:cNvSpPr txBox="1"/>
          <p:nvPr/>
        </p:nvSpPr>
        <p:spPr>
          <a:xfrm>
            <a:off x="7654351" y="5240152"/>
            <a:ext cx="424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ja-JP" altLang="en-US" sz="180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該当する店舗の</a:t>
            </a:r>
            <a:r>
              <a:rPr lang="en-US" altLang="ja-JP" sz="180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80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詳細</a:t>
            </a:r>
            <a:r>
              <a:rPr lang="en-US" altLang="ja-JP" sz="180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80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を開きます。</a:t>
            </a:r>
            <a:r>
              <a:rPr lang="en-US" altLang="ja-JP" sz="1800" i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​</a:t>
            </a:r>
            <a:endParaRPr lang="en-US" altLang="ja-JP" i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CFCAF3A-BE0E-E666-DD9F-22165BB01BFF}"/>
              </a:ext>
            </a:extLst>
          </p:cNvPr>
          <p:cNvSpPr/>
          <p:nvPr/>
        </p:nvSpPr>
        <p:spPr>
          <a:xfrm>
            <a:off x="3991897" y="5022995"/>
            <a:ext cx="973394" cy="2427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93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ABAF9-ED11-BC3A-A017-B5ACC585B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1BE82-6763-6166-AA64-3431684D0B4F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タイトル 1">
            <a:extLst>
              <a:ext uri="{FF2B5EF4-FFF2-40B4-BE49-F238E27FC236}">
                <a16:creationId xmlns:a16="http://schemas.microsoft.com/office/drawing/2014/main" id="{92389832-D2B5-4432-6A0B-FA3E13D5482A}"/>
              </a:ext>
            </a:extLst>
          </p:cNvPr>
          <p:cNvSpPr txBox="1">
            <a:spLocks/>
          </p:cNvSpPr>
          <p:nvPr/>
        </p:nvSpPr>
        <p:spPr>
          <a:xfrm>
            <a:off x="764458" y="483112"/>
            <a:ext cx="10001865" cy="785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商品登録（商品の店舗登録）</a:t>
            </a:r>
          </a:p>
        </p:txBody>
      </p:sp>
      <p:pic>
        <p:nvPicPr>
          <p:cNvPr id="18" name="図 17" descr="グラフィカル ユーザー インターフェイス, テキスト, アプリケーション, メール, Web サイト&#10;&#10;自動的に生成された説明">
            <a:extLst>
              <a:ext uri="{FF2B5EF4-FFF2-40B4-BE49-F238E27FC236}">
                <a16:creationId xmlns:a16="http://schemas.microsoft.com/office/drawing/2014/main" id="{1D411E39-B361-614A-570F-744CCA42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8" y="2390992"/>
            <a:ext cx="10635363" cy="3583655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E58A17E-CCF7-E88A-FAD0-BBC7D0CB0F95}"/>
              </a:ext>
            </a:extLst>
          </p:cNvPr>
          <p:cNvSpPr/>
          <p:nvPr/>
        </p:nvSpPr>
        <p:spPr>
          <a:xfrm>
            <a:off x="6286719" y="2906616"/>
            <a:ext cx="871166" cy="43662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CAA5262-B2B4-78CA-6125-E863DDF896FA}"/>
              </a:ext>
            </a:extLst>
          </p:cNvPr>
          <p:cNvSpPr/>
          <p:nvPr/>
        </p:nvSpPr>
        <p:spPr>
          <a:xfrm rot="10800000">
            <a:off x="4129254" y="2577334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395B9368-B1A4-D162-E263-0BECA86BD03C}"/>
              </a:ext>
            </a:extLst>
          </p:cNvPr>
          <p:cNvSpPr/>
          <p:nvPr/>
        </p:nvSpPr>
        <p:spPr>
          <a:xfrm>
            <a:off x="1367001" y="1572545"/>
            <a:ext cx="4809151" cy="64894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565DCBE-C2DB-417B-5F0C-19FC490E4614}"/>
              </a:ext>
            </a:extLst>
          </p:cNvPr>
          <p:cNvSpPr/>
          <p:nvPr/>
        </p:nvSpPr>
        <p:spPr>
          <a:xfrm>
            <a:off x="912304" y="1637716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097CDD2-8EC1-5B49-A843-E47C211856F2}"/>
              </a:ext>
            </a:extLst>
          </p:cNvPr>
          <p:cNvSpPr txBox="1"/>
          <p:nvPr/>
        </p:nvSpPr>
        <p:spPr>
          <a:xfrm>
            <a:off x="1023603" y="1697874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Google Shape;264;p35">
            <a:extLst>
              <a:ext uri="{FF2B5EF4-FFF2-40B4-BE49-F238E27FC236}">
                <a16:creationId xmlns:a16="http://schemas.microsoft.com/office/drawing/2014/main" id="{CCF13648-BF1F-8557-5CE2-C535F64F6F75}"/>
              </a:ext>
            </a:extLst>
          </p:cNvPr>
          <p:cNvSpPr txBox="1"/>
          <p:nvPr/>
        </p:nvSpPr>
        <p:spPr>
          <a:xfrm>
            <a:off x="1440265" y="1662616"/>
            <a:ext cx="4856630" cy="51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店舗詳細の</a:t>
            </a:r>
            <a:r>
              <a: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商品設定</a:t>
            </a:r>
            <a:r>
              <a: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をクリックします。</a:t>
            </a:r>
            <a:endParaRPr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491A733-8A0C-B52A-5614-91A0EB38485A}"/>
              </a:ext>
            </a:extLst>
          </p:cNvPr>
          <p:cNvSpPr/>
          <p:nvPr/>
        </p:nvSpPr>
        <p:spPr>
          <a:xfrm>
            <a:off x="5075124" y="3925748"/>
            <a:ext cx="3305066" cy="6435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29E546-1860-BA53-705B-F930A688E921}"/>
              </a:ext>
            </a:extLst>
          </p:cNvPr>
          <p:cNvSpPr txBox="1"/>
          <p:nvPr/>
        </p:nvSpPr>
        <p:spPr>
          <a:xfrm>
            <a:off x="5075680" y="4086316"/>
            <a:ext cx="344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販売商品管理</a:t>
            </a:r>
            <a:r>
              <a: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を開きます。</a:t>
            </a:r>
            <a:endParaRPr lang="en-US" altLang="ja-JP" b="0" i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4A237FB8-BEE5-2AA9-A1A8-023F2B905BF2}"/>
              </a:ext>
            </a:extLst>
          </p:cNvPr>
          <p:cNvGrpSpPr/>
          <p:nvPr/>
        </p:nvGrpSpPr>
        <p:grpSpPr>
          <a:xfrm>
            <a:off x="6466915" y="3474674"/>
            <a:ext cx="525101" cy="525101"/>
            <a:chOff x="5808152" y="6118776"/>
            <a:chExt cx="525101" cy="525101"/>
          </a:xfrm>
        </p:grpSpPr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58D9663C-4BFD-8729-727A-B1726D144FD8}"/>
                </a:ext>
              </a:extLst>
            </p:cNvPr>
            <p:cNvSpPr/>
            <p:nvPr/>
          </p:nvSpPr>
          <p:spPr>
            <a:xfrm>
              <a:off x="5808152" y="6118776"/>
              <a:ext cx="525101" cy="5251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B9863701-F33E-3A7C-350F-6C1FEC70E1C8}"/>
                </a:ext>
              </a:extLst>
            </p:cNvPr>
            <p:cNvSpPr txBox="1"/>
            <p:nvPr/>
          </p:nvSpPr>
          <p:spPr>
            <a:xfrm>
              <a:off x="5904223" y="620106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kumimoji="1" lang="ja-JP" altLang="en-US" sz="20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AFF98C-6FDE-2D7B-64D1-4E906635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66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目次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4A4483-AC89-4CC9-FBF1-4955612C63DC}"/>
              </a:ext>
            </a:extLst>
          </p:cNvPr>
          <p:cNvSpPr txBox="1"/>
          <p:nvPr/>
        </p:nvSpPr>
        <p:spPr>
          <a:xfrm>
            <a:off x="1143695" y="1237621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対面販売ご利用の場合（すべて必須）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6886D2-A2D6-BBE8-A559-ACF845137455}"/>
              </a:ext>
            </a:extLst>
          </p:cNvPr>
          <p:cNvSpPr txBox="1"/>
          <p:nvPr/>
        </p:nvSpPr>
        <p:spPr>
          <a:xfrm>
            <a:off x="1143695" y="1425837"/>
            <a:ext cx="7712368" cy="32797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600">
                <a:latin typeface="メイリオ"/>
                <a:ea typeface="メイリオ"/>
              </a:rPr>
              <a:t>①　管理アカウントの追加・・・・・・・・・・・・・・・・・・・・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P3〜P5</a:t>
            </a:r>
          </a:p>
          <a:p>
            <a:pPr>
              <a:lnSpc>
                <a:spcPts val="2500"/>
              </a:lnSpc>
            </a:pPr>
            <a:r>
              <a:rPr lang="ja-JP" altLang="en-US" sz="1600">
                <a:latin typeface="メイリオ"/>
                <a:ea typeface="メイリオ"/>
              </a:rPr>
              <a:t>②　インボイス・税表示の設定・・・・・・・・・・・・・・・・・・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P6〜P8</a:t>
            </a:r>
          </a:p>
          <a:p>
            <a:pPr>
              <a:lnSpc>
                <a:spcPts val="2500"/>
              </a:lnSpc>
            </a:pPr>
            <a:r>
              <a:rPr lang="ja-JP" altLang="en-US" sz="1600">
                <a:latin typeface="メイリオ"/>
                <a:ea typeface="メイリオ"/>
              </a:rPr>
              <a:t>③　店舗作成・・・・・・・・・・・・・・・・・・・・・・・・・・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P9〜P13</a:t>
            </a:r>
          </a:p>
          <a:p>
            <a:pPr>
              <a:lnSpc>
                <a:spcPts val="2500"/>
              </a:lnSpc>
            </a:pPr>
            <a:r>
              <a:rPr lang="ja-JP" altLang="en-US" sz="1600">
                <a:latin typeface="メイリオ"/>
                <a:ea typeface="メイリオ"/>
              </a:rPr>
              <a:t>④　商品登録（カテゴリー・オプション）・・・・・・・・・・・・・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P14〜P26</a:t>
            </a:r>
          </a:p>
          <a:p>
            <a:pPr>
              <a:lnSpc>
                <a:spcPts val="2500"/>
              </a:lnSpc>
            </a:pPr>
            <a:r>
              <a:rPr lang="ja-JP" altLang="en-US" sz="1600">
                <a:latin typeface="メイリオ"/>
                <a:ea typeface="メイリオ"/>
              </a:rPr>
              <a:t>⑤　利用端末の管理・・・・・・・・・・・・・・・・・・・・・・・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P27〜P29</a:t>
            </a:r>
          </a:p>
          <a:p>
            <a:pPr>
              <a:lnSpc>
                <a:spcPts val="2500"/>
              </a:lnSpc>
            </a:pPr>
            <a:r>
              <a:rPr lang="ja-JP" altLang="en-US" sz="1600">
                <a:latin typeface="メイリオ"/>
                <a:ea typeface="メイリオ"/>
              </a:rPr>
              <a:t>　　∟キオスク・・・・・・・・・・・・・・・・・・・・・・・・・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P30〜P31</a:t>
            </a:r>
          </a:p>
          <a:p>
            <a:pPr>
              <a:lnSpc>
                <a:spcPts val="2500"/>
              </a:lnSpc>
            </a:pPr>
            <a:r>
              <a:rPr lang="ja-JP" altLang="en-US" sz="1600">
                <a:latin typeface="メイリオ"/>
                <a:ea typeface="メイリオ"/>
              </a:rPr>
              <a:t>　　∟</a:t>
            </a:r>
            <a:r>
              <a:rPr lang="en-US" altLang="ja-JP" sz="1600">
                <a:latin typeface="メイリオ"/>
                <a:ea typeface="メイリオ"/>
              </a:rPr>
              <a:t>KDS</a:t>
            </a:r>
            <a:r>
              <a:rPr lang="ja-JP" altLang="en-US" sz="1600">
                <a:latin typeface="メイリオ"/>
                <a:ea typeface="メイリオ"/>
              </a:rPr>
              <a:t>キッチンディスプレー・・・・・・・・・・・・・・・・・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P32〜P35</a:t>
            </a:r>
          </a:p>
          <a:p>
            <a:pPr>
              <a:lnSpc>
                <a:spcPts val="2500"/>
              </a:lnSpc>
            </a:pPr>
            <a:r>
              <a:rPr lang="ja-JP" altLang="en-US" sz="1600">
                <a:latin typeface="メイリオ"/>
                <a:ea typeface="メイリオ"/>
              </a:rPr>
              <a:t>　　∟</a:t>
            </a:r>
            <a:r>
              <a:rPr lang="en-US" altLang="ja-JP" sz="1600">
                <a:latin typeface="メイリオ"/>
                <a:ea typeface="メイリオ"/>
              </a:rPr>
              <a:t>WAIT</a:t>
            </a:r>
            <a:r>
              <a:rPr lang="ja-JP" altLang="en-US" sz="1600">
                <a:latin typeface="メイリオ"/>
                <a:ea typeface="メイリオ"/>
              </a:rPr>
              <a:t>呼出モニター</a:t>
            </a:r>
            <a:r>
              <a:rPr lang="zh-CN" altLang="en-US" sz="1600">
                <a:latin typeface="メイリオ"/>
                <a:ea typeface="メイリオ"/>
              </a:rPr>
              <a:t> </a:t>
            </a:r>
            <a:r>
              <a:rPr lang="ja-JP" altLang="en-US" sz="1600">
                <a:latin typeface="メイリオ"/>
                <a:ea typeface="メイリオ"/>
              </a:rPr>
              <a:t>・・・・・・・・・・・・・・・・・・・・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P36〜P39</a:t>
            </a:r>
          </a:p>
          <a:p>
            <a:pPr>
              <a:lnSpc>
                <a:spcPts val="2500"/>
              </a:lnSpc>
            </a:pPr>
            <a:r>
              <a:rPr lang="ja-JP" altLang="en-US" sz="1600">
                <a:latin typeface="メイリオ"/>
                <a:ea typeface="メイリオ"/>
              </a:rPr>
              <a:t>　　∟有人レジ（有人レジ販売の場合のみ）・・・・・・・・・・・・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P40〜P41</a:t>
            </a:r>
          </a:p>
          <a:p>
            <a:pPr>
              <a:lnSpc>
                <a:spcPts val="2500"/>
              </a:lnSpc>
            </a:pPr>
            <a:r>
              <a:rPr lang="en-US" altLang="ja-JP" sz="1600">
                <a:latin typeface="メイリオ"/>
                <a:ea typeface="メイリオ"/>
              </a:rPr>
              <a:t>      </a:t>
            </a:r>
            <a:r>
              <a:rPr lang="ja-JP" altLang="en-US" sz="1600">
                <a:latin typeface="メイリオ"/>
                <a:ea typeface="メイリオ"/>
              </a:rPr>
              <a:t>∟キッチンプリンター・・・・・・・・・・・・・・・・・・・・</a:t>
            </a:r>
            <a:r>
              <a:rPr lang="en-US" altLang="ja-JP" sz="1600">
                <a:latin typeface="メイリオ"/>
                <a:ea typeface="メイリオ"/>
              </a:rPr>
              <a:t>P42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D5C720-7C13-D576-3077-582837546917}"/>
              </a:ext>
            </a:extLst>
          </p:cNvPr>
          <p:cNvSpPr txBox="1"/>
          <p:nvPr/>
        </p:nvSpPr>
        <p:spPr>
          <a:xfrm>
            <a:off x="1143695" y="4695432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モバイルオーダーご利用の場合（すべて必須）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0477E9-A13B-BC0F-A82A-69FD533540AF}"/>
              </a:ext>
            </a:extLst>
          </p:cNvPr>
          <p:cNvSpPr txBox="1"/>
          <p:nvPr/>
        </p:nvSpPr>
        <p:spPr>
          <a:xfrm>
            <a:off x="1143695" y="4863545"/>
            <a:ext cx="7957628" cy="714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⑥　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コード発行方法・・・・・・・・・・・・・・</a:t>
            </a:r>
            <a:r>
              <a:rPr lang="zh-CN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・・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</a:rPr>
              <a:t>P43〜P45</a:t>
            </a:r>
          </a:p>
          <a:p>
            <a:pPr>
              <a:lnSpc>
                <a:spcPts val="2500"/>
              </a:lnSpc>
            </a:pP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⑦　特定商取引法の設定</a:t>
            </a:r>
            <a:r>
              <a:rPr lang="zh-CN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・・・・・・・・・・・・・</a:t>
            </a:r>
            <a:r>
              <a:rPr lang="zh-CN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・・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</a:rPr>
              <a:t>P46 </a:t>
            </a:r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800932-80D6-E7C2-66D3-6B99FCA39AA9}"/>
              </a:ext>
            </a:extLst>
          </p:cNvPr>
          <p:cNvSpPr txBox="1"/>
          <p:nvPr/>
        </p:nvSpPr>
        <p:spPr>
          <a:xfrm>
            <a:off x="1143695" y="5810743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注文の確認方法と返金処理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FF5F29-E73B-0DFB-63F8-9E7A1A67DFAA}"/>
              </a:ext>
            </a:extLst>
          </p:cNvPr>
          <p:cNvSpPr txBox="1"/>
          <p:nvPr/>
        </p:nvSpPr>
        <p:spPr>
          <a:xfrm>
            <a:off x="1143695" y="6021456"/>
            <a:ext cx="8225329" cy="733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⑧　</a:t>
            </a:r>
            <a:r>
              <a:rPr kumimoji="1" lang="ja-JP" altLang="ja-JP" sz="1800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注文の確認方法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</a:t>
            </a:r>
            <a:r>
              <a:rPr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・・・・・・・・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P47〜P49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⑨　</a:t>
            </a:r>
            <a:r>
              <a:rPr kumimoji="1" lang="ja-JP" altLang="ja-JP" sz="1800" kern="12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返金処理と返金情報の記録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</a:t>
            </a:r>
            <a:r>
              <a:rPr lang="zh-CN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・・・・・・・・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P50〜P56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49577E12-E882-3515-6D75-21F23FA3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0223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5C71E-CCAC-96F6-E25B-BEDD2D222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C993B1-47A4-AF91-CF7F-7A9C92299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商品登録（商品の店舗登録）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29D241A-87B9-B98A-ABDA-F3F3580CFD25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2F5C19-A7B9-5724-B63E-56AEE0F6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41E7D14-960E-0A12-A1A7-BBE745A02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1553770"/>
            <a:ext cx="6461246" cy="4589102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C22DC332-85A7-3719-60D7-30E2FC6560C8}"/>
              </a:ext>
            </a:extLst>
          </p:cNvPr>
          <p:cNvSpPr/>
          <p:nvPr/>
        </p:nvSpPr>
        <p:spPr>
          <a:xfrm>
            <a:off x="6892925" y="5853401"/>
            <a:ext cx="440501" cy="3651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DF75C08-B206-AC05-60AB-6871423B5B8A}"/>
              </a:ext>
            </a:extLst>
          </p:cNvPr>
          <p:cNvSpPr/>
          <p:nvPr/>
        </p:nvSpPr>
        <p:spPr>
          <a:xfrm>
            <a:off x="997974" y="2817641"/>
            <a:ext cx="437905" cy="24485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6526D43-9FF7-23EB-B0E9-FC21A9DA5A04}"/>
              </a:ext>
            </a:extLst>
          </p:cNvPr>
          <p:cNvSpPr/>
          <p:nvPr/>
        </p:nvSpPr>
        <p:spPr>
          <a:xfrm>
            <a:off x="7640007" y="2009161"/>
            <a:ext cx="3554019" cy="277914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90BD6291-FFA1-4C6E-0F1D-409B16EC2ED0}"/>
              </a:ext>
            </a:extLst>
          </p:cNvPr>
          <p:cNvSpPr/>
          <p:nvPr/>
        </p:nvSpPr>
        <p:spPr>
          <a:xfrm>
            <a:off x="7523632" y="1841772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7556B41-F2D1-2E3C-A240-B26EA389BA85}"/>
              </a:ext>
            </a:extLst>
          </p:cNvPr>
          <p:cNvSpPr txBox="1"/>
          <p:nvPr/>
        </p:nvSpPr>
        <p:spPr>
          <a:xfrm>
            <a:off x="7624920" y="1899474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Google Shape;264;p35">
            <a:extLst>
              <a:ext uri="{FF2B5EF4-FFF2-40B4-BE49-F238E27FC236}">
                <a16:creationId xmlns:a16="http://schemas.microsoft.com/office/drawing/2014/main" id="{FD8A812A-C77D-B029-420C-D441F9337B96}"/>
              </a:ext>
            </a:extLst>
          </p:cNvPr>
          <p:cNvSpPr txBox="1"/>
          <p:nvPr/>
        </p:nvSpPr>
        <p:spPr>
          <a:xfrm>
            <a:off x="7796788" y="2329662"/>
            <a:ext cx="3235200" cy="22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FF0000"/>
                </a:solidFill>
                <a:latin typeface="メイリオ"/>
                <a:ea typeface="メイリオ"/>
              </a:rPr>
              <a:t>①</a:t>
            </a:r>
            <a:r>
              <a:rPr lang="ja-JP" altLang="en-US">
                <a:latin typeface="メイリオ"/>
                <a:ea typeface="メイリオ"/>
              </a:rPr>
              <a:t>店舗で販売する商品にチェックをつけて選択します。</a:t>
            </a:r>
            <a:endParaRPr lang="en-US" altLang="ja-JP">
              <a:latin typeface="メイリオ"/>
              <a:ea typeface="メイリオ"/>
            </a:endParaRPr>
          </a:p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FF0000"/>
                </a:solidFill>
                <a:latin typeface="メイリオ"/>
                <a:ea typeface="メイリオ"/>
              </a:rPr>
              <a:t>②</a:t>
            </a:r>
            <a:r>
              <a:rPr lang="ja-JP" altLang="en-US">
                <a:latin typeface="メイリオ"/>
                <a:ea typeface="メイリオ"/>
              </a:rPr>
              <a:t>「</a:t>
            </a:r>
            <a:r>
              <a:rPr lang="en-US" altLang="ja-JP">
                <a:latin typeface="メイリオ"/>
                <a:ea typeface="メイリオ"/>
              </a:rPr>
              <a:t>OK</a:t>
            </a:r>
            <a:r>
              <a:rPr lang="ja-JP" altLang="en-US">
                <a:latin typeface="メイリオ"/>
                <a:ea typeface="メイリオ"/>
              </a:rPr>
              <a:t>」を押して商品を店舗に登録します。</a:t>
            </a:r>
            <a:endParaRPr lang="en-US" altLang="ja-JP">
              <a:latin typeface="メイリオ"/>
              <a:ea typeface="メイリオ"/>
            </a:endParaRPr>
          </a:p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endParaRPr 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これで、商品を販売することが可能になります。</a:t>
            </a:r>
            <a:endParaRPr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F8C80D6-6505-F3B9-79CC-300969B22C1F}"/>
              </a:ext>
            </a:extLst>
          </p:cNvPr>
          <p:cNvSpPr txBox="1"/>
          <p:nvPr/>
        </p:nvSpPr>
        <p:spPr>
          <a:xfrm>
            <a:off x="563588" y="257351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>
                <a:solidFill>
                  <a:srgbClr val="FF0000"/>
                </a:solidFill>
                <a:latin typeface="Impact" panose="020B0806030902050204" pitchFamily="34" charset="0"/>
              </a:rPr>
              <a:t>①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B4504A9-0A91-B81D-0587-EB472F0EBF17}"/>
              </a:ext>
            </a:extLst>
          </p:cNvPr>
          <p:cNvSpPr txBox="1"/>
          <p:nvPr/>
        </p:nvSpPr>
        <p:spPr>
          <a:xfrm>
            <a:off x="6525787" y="554874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>
                <a:solidFill>
                  <a:srgbClr val="FF0000"/>
                </a:solidFill>
                <a:latin typeface="Impact" panose="020B0806030902050204" pitchFamily="34" charset="0"/>
              </a:rPr>
              <a:t>②</a:t>
            </a:r>
            <a:endParaRPr kumimoji="1" lang="ja-JP" altLang="en-US" sz="20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55;p35">
            <a:extLst>
              <a:ext uri="{FF2B5EF4-FFF2-40B4-BE49-F238E27FC236}">
                <a16:creationId xmlns:a16="http://schemas.microsoft.com/office/drawing/2014/main" id="{28F16D50-54AE-C86B-1834-CED0A1E9F1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7527"/>
          <a:stretch/>
        </p:blipFill>
        <p:spPr>
          <a:xfrm>
            <a:off x="891945" y="1862514"/>
            <a:ext cx="9988430" cy="44898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-4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商品登録（カテゴリ：任意設定項目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893A9D4-A0BE-FC81-A3BF-08A380D8BE75}"/>
              </a:ext>
            </a:extLst>
          </p:cNvPr>
          <p:cNvSpPr/>
          <p:nvPr/>
        </p:nvSpPr>
        <p:spPr>
          <a:xfrm>
            <a:off x="9123509" y="2445277"/>
            <a:ext cx="1193074" cy="38988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5F9C2ACA-FB25-581E-571D-49D0EE467663}"/>
              </a:ext>
            </a:extLst>
          </p:cNvPr>
          <p:cNvSpPr/>
          <p:nvPr/>
        </p:nvSpPr>
        <p:spPr>
          <a:xfrm rot="16200000">
            <a:off x="1129624" y="4269024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F36E246-7991-D640-9BAB-99F912D311A4}"/>
              </a:ext>
            </a:extLst>
          </p:cNvPr>
          <p:cNvSpPr/>
          <p:nvPr/>
        </p:nvSpPr>
        <p:spPr>
          <a:xfrm>
            <a:off x="1504651" y="4673711"/>
            <a:ext cx="4739395" cy="8388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7835946E-1899-0A83-F0D6-AFF404F42846}"/>
              </a:ext>
            </a:extLst>
          </p:cNvPr>
          <p:cNvSpPr/>
          <p:nvPr/>
        </p:nvSpPr>
        <p:spPr>
          <a:xfrm>
            <a:off x="1049954" y="4611215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A3AF99B-BFCA-3D10-8914-BE7643513007}"/>
              </a:ext>
            </a:extLst>
          </p:cNvPr>
          <p:cNvSpPr txBox="1"/>
          <p:nvPr/>
        </p:nvSpPr>
        <p:spPr>
          <a:xfrm>
            <a:off x="1161383" y="4683606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Google Shape;264;p35">
            <a:extLst>
              <a:ext uri="{FF2B5EF4-FFF2-40B4-BE49-F238E27FC236}">
                <a16:creationId xmlns:a16="http://schemas.microsoft.com/office/drawing/2014/main" id="{9B4D3354-74FA-319B-BE64-92CFD9C5BF36}"/>
              </a:ext>
            </a:extLst>
          </p:cNvPr>
          <p:cNvSpPr txBox="1"/>
          <p:nvPr/>
        </p:nvSpPr>
        <p:spPr>
          <a:xfrm>
            <a:off x="1638073" y="4702453"/>
            <a:ext cx="4605973" cy="74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メニューバーより「商品」をクリックし、</a:t>
            </a:r>
          </a:p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サブメニューの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【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カテゴリ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】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を開きます。</a:t>
            </a:r>
            <a:endParaRPr lang="ja-JP" altLang="en-US">
              <a:latin typeface="メイリオ"/>
              <a:ea typeface="メイリオ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F99E52-AD92-35C1-E70E-1EEB0BA9A1E0}"/>
              </a:ext>
            </a:extLst>
          </p:cNvPr>
          <p:cNvSpPr/>
          <p:nvPr/>
        </p:nvSpPr>
        <p:spPr>
          <a:xfrm>
            <a:off x="7598975" y="3142665"/>
            <a:ext cx="3352408" cy="8388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5CC879-43BF-5174-92C1-2D31F35A1887}"/>
              </a:ext>
            </a:extLst>
          </p:cNvPr>
          <p:cNvSpPr txBox="1"/>
          <p:nvPr/>
        </p:nvSpPr>
        <p:spPr>
          <a:xfrm>
            <a:off x="7777705" y="3241090"/>
            <a:ext cx="3181838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「＋新規」をクリックし</a:t>
            </a: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て、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新規カテゴリを作成し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ます。</a:t>
            </a:r>
            <a:endParaRPr lang="ja-JP" altLang="ja-JP" b="1"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F5E3E76-6DF6-F59C-8B40-AB1D373F7773}"/>
              </a:ext>
            </a:extLst>
          </p:cNvPr>
          <p:cNvSpPr/>
          <p:nvPr/>
        </p:nvSpPr>
        <p:spPr>
          <a:xfrm>
            <a:off x="8069003" y="2691339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1E7B6C-BC38-462F-2CD9-F012AFDE9A6A}"/>
              </a:ext>
            </a:extLst>
          </p:cNvPr>
          <p:cNvSpPr txBox="1"/>
          <p:nvPr/>
        </p:nvSpPr>
        <p:spPr>
          <a:xfrm>
            <a:off x="8175100" y="27538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F00725-4A7B-BA0D-CB5D-708F3E7FC7A0}"/>
              </a:ext>
            </a:extLst>
          </p:cNvPr>
          <p:cNvSpPr/>
          <p:nvPr/>
        </p:nvSpPr>
        <p:spPr>
          <a:xfrm>
            <a:off x="1119025" y="2976647"/>
            <a:ext cx="333372" cy="26913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3306D6FE-C9B6-AFDE-9A23-187EB197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17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グラフィカル ユーザー インターフェイス, テキスト, アプリケーション">
            <a:extLst>
              <a:ext uri="{FF2B5EF4-FFF2-40B4-BE49-F238E27FC236}">
                <a16:creationId xmlns:a16="http://schemas.microsoft.com/office/drawing/2014/main" id="{D7F763AC-4BE1-41E8-AF19-31E4CD0B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5" y="1878203"/>
            <a:ext cx="10346796" cy="36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-4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商品登録（カテゴリ：任意設定項目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893A9D4-A0BE-FC81-A3BF-08A380D8BE75}"/>
              </a:ext>
            </a:extLst>
          </p:cNvPr>
          <p:cNvSpPr/>
          <p:nvPr/>
        </p:nvSpPr>
        <p:spPr>
          <a:xfrm>
            <a:off x="4720046" y="4182814"/>
            <a:ext cx="853440" cy="44143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F99E52-AD92-35C1-E70E-1EEB0BA9A1E0}"/>
              </a:ext>
            </a:extLst>
          </p:cNvPr>
          <p:cNvSpPr/>
          <p:nvPr/>
        </p:nvSpPr>
        <p:spPr>
          <a:xfrm>
            <a:off x="6161217" y="2933653"/>
            <a:ext cx="3352408" cy="8388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5CC879-43BF-5174-92C1-2D31F35A1887}"/>
              </a:ext>
            </a:extLst>
          </p:cNvPr>
          <p:cNvSpPr txBox="1"/>
          <p:nvPr/>
        </p:nvSpPr>
        <p:spPr>
          <a:xfrm>
            <a:off x="6379531" y="3054244"/>
            <a:ext cx="3171942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カテゴリー名を入力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し</a:t>
            </a: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、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「保存」をクリックし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ます。</a:t>
            </a:r>
            <a:endParaRPr lang="ja-JP" altLang="ja-JP" b="1"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F5E3E76-6DF6-F59C-8B40-AB1D373F7773}"/>
              </a:ext>
            </a:extLst>
          </p:cNvPr>
          <p:cNvSpPr/>
          <p:nvPr/>
        </p:nvSpPr>
        <p:spPr>
          <a:xfrm>
            <a:off x="5814846" y="3090512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1E7B6C-BC38-462F-2CD9-F012AFDE9A6A}"/>
              </a:ext>
            </a:extLst>
          </p:cNvPr>
          <p:cNvSpPr txBox="1"/>
          <p:nvPr/>
        </p:nvSpPr>
        <p:spPr>
          <a:xfrm>
            <a:off x="5920943" y="315300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D43E74E-03C6-4F10-3A0F-B38A7E6E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50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53;p47" descr="図 14">
            <a:extLst>
              <a:ext uri="{FF2B5EF4-FFF2-40B4-BE49-F238E27FC236}">
                <a16:creationId xmlns:a16="http://schemas.microsoft.com/office/drawing/2014/main" id="{F73EB765-9DB6-8929-3854-F20A3EDDB92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8206"/>
          <a:stretch/>
        </p:blipFill>
        <p:spPr>
          <a:xfrm>
            <a:off x="891945" y="1878204"/>
            <a:ext cx="10224575" cy="43193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-5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商品登録（オプション設定：任意設定項目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3766DDE-5B6B-02AE-ECBF-8C9A3938434F}"/>
              </a:ext>
            </a:extLst>
          </p:cNvPr>
          <p:cNvSpPr/>
          <p:nvPr/>
        </p:nvSpPr>
        <p:spPr>
          <a:xfrm>
            <a:off x="5613803" y="1970855"/>
            <a:ext cx="1024003" cy="38988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4D6697CB-DA7E-409A-A6DB-D5D92F4DA98D}"/>
              </a:ext>
            </a:extLst>
          </p:cNvPr>
          <p:cNvSpPr/>
          <p:nvPr/>
        </p:nvSpPr>
        <p:spPr>
          <a:xfrm rot="16200000">
            <a:off x="1129624" y="3842306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1E8B563E-5B8C-9AE3-C70A-CC93CDD19BFA}"/>
              </a:ext>
            </a:extLst>
          </p:cNvPr>
          <p:cNvSpPr/>
          <p:nvPr/>
        </p:nvSpPr>
        <p:spPr>
          <a:xfrm>
            <a:off x="1504651" y="4246993"/>
            <a:ext cx="4739395" cy="8388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29108D3-D4DB-EC29-C5BB-B786ABE50905}"/>
              </a:ext>
            </a:extLst>
          </p:cNvPr>
          <p:cNvSpPr/>
          <p:nvPr/>
        </p:nvSpPr>
        <p:spPr>
          <a:xfrm>
            <a:off x="1049954" y="4184497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6E1F14-1B37-E756-A06E-8CC48E6A7D17}"/>
              </a:ext>
            </a:extLst>
          </p:cNvPr>
          <p:cNvSpPr txBox="1"/>
          <p:nvPr/>
        </p:nvSpPr>
        <p:spPr>
          <a:xfrm>
            <a:off x="1171279" y="4246992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Google Shape;264;p35">
            <a:extLst>
              <a:ext uri="{FF2B5EF4-FFF2-40B4-BE49-F238E27FC236}">
                <a16:creationId xmlns:a16="http://schemas.microsoft.com/office/drawing/2014/main" id="{4BB69E9F-E3F7-85E3-2466-5CEB93929D38}"/>
              </a:ext>
            </a:extLst>
          </p:cNvPr>
          <p:cNvSpPr txBox="1"/>
          <p:nvPr/>
        </p:nvSpPr>
        <p:spPr>
          <a:xfrm>
            <a:off x="1578697" y="4275735"/>
            <a:ext cx="4873167" cy="77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メニューバーより「商品」をクリックし、</a:t>
            </a:r>
            <a:endParaRPr lang="en-US" altLang="ja-JP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300"/>
              </a:lnSpc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サブメニューの</a:t>
            </a:r>
            <a:r>
              <a: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オプション</a:t>
            </a:r>
            <a:r>
              <a: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を開きます。</a:t>
            </a:r>
            <a:endParaRPr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77CB851-BE0C-C57F-CCF1-C190979A19D5}"/>
              </a:ext>
            </a:extLst>
          </p:cNvPr>
          <p:cNvSpPr/>
          <p:nvPr/>
        </p:nvSpPr>
        <p:spPr>
          <a:xfrm>
            <a:off x="7463247" y="1940879"/>
            <a:ext cx="3601349" cy="8388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EED436-F2BF-65DD-96AF-02BD57AB7938}"/>
              </a:ext>
            </a:extLst>
          </p:cNvPr>
          <p:cNvSpPr txBox="1"/>
          <p:nvPr/>
        </p:nvSpPr>
        <p:spPr>
          <a:xfrm>
            <a:off x="7560626" y="2068992"/>
            <a:ext cx="3551715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「＋新規」をクリックし</a:t>
            </a: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て、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新規オプションを作成し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ます。</a:t>
            </a:r>
            <a:endParaRPr lang="ja-JP" altLang="ja-JP" b="1">
              <a:latin typeface="メイリオ"/>
              <a:ea typeface="メイリオ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7D7E397-3581-8FAD-F0A8-E7ECC1D91C99}"/>
              </a:ext>
            </a:extLst>
          </p:cNvPr>
          <p:cNvSpPr/>
          <p:nvPr/>
        </p:nvSpPr>
        <p:spPr>
          <a:xfrm>
            <a:off x="1065584" y="2407026"/>
            <a:ext cx="333372" cy="26913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4DA6801-4F57-13C8-18DE-3D971FFCE123}"/>
              </a:ext>
            </a:extLst>
          </p:cNvPr>
          <p:cNvSpPr/>
          <p:nvPr/>
        </p:nvSpPr>
        <p:spPr>
          <a:xfrm>
            <a:off x="7038784" y="1930431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568BAA2-CFDC-31A6-A88F-0B785457B486}"/>
              </a:ext>
            </a:extLst>
          </p:cNvPr>
          <p:cNvSpPr txBox="1"/>
          <p:nvPr/>
        </p:nvSpPr>
        <p:spPr>
          <a:xfrm>
            <a:off x="7160109" y="19929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38867554-D77B-84D6-C5A8-4B129369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223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FACAB10-C797-E1D0-5892-A94A2B75E3A7}"/>
              </a:ext>
            </a:extLst>
          </p:cNvPr>
          <p:cNvGrpSpPr/>
          <p:nvPr/>
        </p:nvGrpSpPr>
        <p:grpSpPr>
          <a:xfrm>
            <a:off x="1028425" y="1537353"/>
            <a:ext cx="5570486" cy="4491308"/>
            <a:chOff x="917751" y="947192"/>
            <a:chExt cx="7276451" cy="5666775"/>
          </a:xfrm>
        </p:grpSpPr>
        <p:pic>
          <p:nvPicPr>
            <p:cNvPr id="13" name="図 12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84F5D1F6-F547-D506-B80D-685794118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751" y="947192"/>
              <a:ext cx="7252636" cy="5163321"/>
            </a:xfrm>
            <a:prstGeom prst="rect">
              <a:avLst/>
            </a:prstGeom>
          </p:spPr>
        </p:pic>
        <p:pic>
          <p:nvPicPr>
            <p:cNvPr id="14" name="図 13" descr="図形, 四角形&#10;&#10;自動的に生成された説明">
              <a:extLst>
                <a:ext uri="{FF2B5EF4-FFF2-40B4-BE49-F238E27FC236}">
                  <a16:creationId xmlns:a16="http://schemas.microsoft.com/office/drawing/2014/main" id="{73FD7036-53E6-FB28-0B3B-F902BF48E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10"/>
            <a:stretch/>
          </p:blipFill>
          <p:spPr>
            <a:xfrm>
              <a:off x="917751" y="4532199"/>
              <a:ext cx="7276451" cy="2081768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-5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商品登録（オプション設定：任意設定項目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893A9D4-A0BE-FC81-A3BF-08A380D8BE75}"/>
              </a:ext>
            </a:extLst>
          </p:cNvPr>
          <p:cNvSpPr/>
          <p:nvPr/>
        </p:nvSpPr>
        <p:spPr>
          <a:xfrm>
            <a:off x="2090051" y="4563290"/>
            <a:ext cx="383177" cy="24384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F99E52-AD92-35C1-E70E-1EEB0BA9A1E0}"/>
              </a:ext>
            </a:extLst>
          </p:cNvPr>
          <p:cNvSpPr/>
          <p:nvPr/>
        </p:nvSpPr>
        <p:spPr>
          <a:xfrm>
            <a:off x="5668655" y="1912496"/>
            <a:ext cx="5464390" cy="43925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5CC879-43BF-5174-92C1-2D31F35A1887}"/>
              </a:ext>
            </a:extLst>
          </p:cNvPr>
          <p:cNvSpPr txBox="1"/>
          <p:nvPr/>
        </p:nvSpPr>
        <p:spPr>
          <a:xfrm>
            <a:off x="5989578" y="2209861"/>
            <a:ext cx="493808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入力項目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1" i="0" u="none" strike="noStrike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①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オプション名：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　メニュー上に表示される名前です。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1" i="0" u="none" strike="noStrike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②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管理名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1" i="0" u="none" strike="noStrike">
                <a:solidFill>
                  <a:srgbClr val="FF0000"/>
                </a:solidFill>
                <a:effectLst/>
                <a:latin typeface="メイリオ"/>
                <a:ea typeface="メイリオ"/>
              </a:rPr>
              <a:t>③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オプション項目：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　オプションの内容と金額を登録します。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追加したい場合は「＋」ボタンを押します。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　例）</a:t>
            </a:r>
            <a:r>
              <a:rPr lang="en-US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S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サイズ</a:t>
            </a:r>
            <a:r>
              <a:rPr lang="en-US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 -50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円</a:t>
            </a:r>
            <a:r>
              <a:rPr lang="en-US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, M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サイズ </a:t>
            </a:r>
            <a:r>
              <a:rPr lang="en-US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0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円</a:t>
            </a:r>
            <a:r>
              <a:rPr lang="en-US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,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 </a:t>
            </a:r>
            <a:r>
              <a:rPr lang="en-US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L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サイズ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fontAlgn="base"/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  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 </a:t>
            </a:r>
            <a:r>
              <a:rPr lang="en-US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+50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円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1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④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選択必須：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　必ず選択させたい場合は設定します。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1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⑤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複数選択：</a:t>
            </a:r>
            <a:r>
              <a:rPr lang="en-US" altLang="ja-JP" sz="1800" b="0" i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​</a:t>
            </a:r>
            <a:endParaRPr lang="en-US" altLang="ja-JP" b="0" i="0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　複数のオプション項目を選択することが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fontAlgn="base"/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   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可能です。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　　</a:t>
            </a:r>
            <a:endParaRPr lang="ja-JP" altLang="en-US"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F5E3E76-6DF6-F59C-8B40-AB1D373F7773}"/>
              </a:ext>
            </a:extLst>
          </p:cNvPr>
          <p:cNvSpPr/>
          <p:nvPr/>
        </p:nvSpPr>
        <p:spPr>
          <a:xfrm>
            <a:off x="5562559" y="1757770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1E7B6C-BC38-462F-2CD9-F012AFDE9A6A}"/>
              </a:ext>
            </a:extLst>
          </p:cNvPr>
          <p:cNvSpPr txBox="1"/>
          <p:nvPr/>
        </p:nvSpPr>
        <p:spPr>
          <a:xfrm>
            <a:off x="5656012" y="182965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21E357D-DDA4-3474-AE0D-35B923B6E9D2}"/>
              </a:ext>
            </a:extLst>
          </p:cNvPr>
          <p:cNvSpPr txBox="1"/>
          <p:nvPr/>
        </p:nvSpPr>
        <p:spPr>
          <a:xfrm>
            <a:off x="1153837" y="357565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Impact" panose="020B0806030902050204" pitchFamily="34" charset="0"/>
              </a:rPr>
              <a:t>③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010AC0-9743-6D57-3723-C5AD3A8FD934}"/>
              </a:ext>
            </a:extLst>
          </p:cNvPr>
          <p:cNvSpPr txBox="1"/>
          <p:nvPr/>
        </p:nvSpPr>
        <p:spPr>
          <a:xfrm>
            <a:off x="1370620" y="23246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  <a:latin typeface="Impact" panose="020B0806030902050204" pitchFamily="34" charset="0"/>
              </a:rPr>
              <a:t>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8F2352-B738-B28E-4239-66526DBBAF8A}"/>
              </a:ext>
            </a:extLst>
          </p:cNvPr>
          <p:cNvSpPr txBox="1"/>
          <p:nvPr/>
        </p:nvSpPr>
        <p:spPr>
          <a:xfrm>
            <a:off x="1198673" y="194194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  <a:latin typeface="Impact" panose="020B0806030902050204" pitchFamily="34" charset="0"/>
              </a:rPr>
              <a:t>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A15A38-1B26-186A-6984-30BAA0CB12C5}"/>
              </a:ext>
            </a:extLst>
          </p:cNvPr>
          <p:cNvSpPr txBox="1"/>
          <p:nvPr/>
        </p:nvSpPr>
        <p:spPr>
          <a:xfrm>
            <a:off x="1356584" y="493310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94F1EA0-6D28-11C3-A3B2-94FBE75E01CF}"/>
              </a:ext>
            </a:extLst>
          </p:cNvPr>
          <p:cNvSpPr txBox="1"/>
          <p:nvPr/>
        </p:nvSpPr>
        <p:spPr>
          <a:xfrm>
            <a:off x="1356584" y="53239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⑤</a:t>
            </a:r>
            <a:endParaRPr kumimoji="1" lang="ja-JP" altLang="en-US" sz="1400">
              <a:solidFill>
                <a:schemeClr val="tx2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4D3C394-8799-136F-F771-F0856494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82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471C5FB-6055-6D39-24D2-13D4F3078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5" y="2364551"/>
            <a:ext cx="8077200" cy="1960707"/>
          </a:xfrm>
          <a:prstGeom prst="rect">
            <a:avLst/>
          </a:prstGeom>
        </p:spPr>
      </p:pic>
      <p:pic>
        <p:nvPicPr>
          <p:cNvPr id="15363" name="Picture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63D1576-88C4-BC89-2516-967AC5B8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4" y="5167042"/>
            <a:ext cx="9252557" cy="12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-5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商品登録（オプション設定：任意設定項目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F99E52-AD92-35C1-E70E-1EEB0BA9A1E0}"/>
              </a:ext>
            </a:extLst>
          </p:cNvPr>
          <p:cNvSpPr/>
          <p:nvPr/>
        </p:nvSpPr>
        <p:spPr>
          <a:xfrm>
            <a:off x="5758562" y="1950008"/>
            <a:ext cx="5816054" cy="8290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5CC879-43BF-5174-92C1-2D31F35A1887}"/>
              </a:ext>
            </a:extLst>
          </p:cNvPr>
          <p:cNvSpPr txBox="1"/>
          <p:nvPr/>
        </p:nvSpPr>
        <p:spPr>
          <a:xfrm>
            <a:off x="5757854" y="2061905"/>
            <a:ext cx="594606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「商品一覧」からオプションを付けたい商品を選択し、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algn="l" rtl="0" fontAlgn="base"/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「詳細」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→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「オプション」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をクリックします。</a:t>
            </a:r>
            <a:endParaRPr lang="ja-JP" altLang="en-US"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F5E3E76-6DF6-F59C-8B40-AB1D373F7773}"/>
              </a:ext>
            </a:extLst>
          </p:cNvPr>
          <p:cNvSpPr/>
          <p:nvPr/>
        </p:nvSpPr>
        <p:spPr>
          <a:xfrm>
            <a:off x="5370015" y="1805880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1E7B6C-BC38-462F-2CD9-F012AFDE9A6A}"/>
              </a:ext>
            </a:extLst>
          </p:cNvPr>
          <p:cNvSpPr txBox="1"/>
          <p:nvPr/>
        </p:nvSpPr>
        <p:spPr>
          <a:xfrm>
            <a:off x="5476112" y="1868375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72A9E6-A784-ACFF-762E-27E8BC385B0E}"/>
              </a:ext>
            </a:extLst>
          </p:cNvPr>
          <p:cNvSpPr txBox="1"/>
          <p:nvPr/>
        </p:nvSpPr>
        <p:spPr>
          <a:xfrm>
            <a:off x="884903" y="1365011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作成したオプションを商品と紐づける方法です。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0004380E-63F4-A9D3-E98B-B8C415EB565F}"/>
              </a:ext>
            </a:extLst>
          </p:cNvPr>
          <p:cNvSpPr/>
          <p:nvPr/>
        </p:nvSpPr>
        <p:spPr>
          <a:xfrm rot="10800000">
            <a:off x="5260286" y="2457036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35F07AE-0BC1-7666-B58B-EE1913172044}"/>
              </a:ext>
            </a:extLst>
          </p:cNvPr>
          <p:cNvSpPr/>
          <p:nvPr/>
        </p:nvSpPr>
        <p:spPr>
          <a:xfrm>
            <a:off x="7780361" y="5872617"/>
            <a:ext cx="814997" cy="31806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EF1DAD85-1A31-10E6-BD54-600712FAE2C1}"/>
              </a:ext>
            </a:extLst>
          </p:cNvPr>
          <p:cNvSpPr/>
          <p:nvPr/>
        </p:nvSpPr>
        <p:spPr>
          <a:xfrm>
            <a:off x="8038011" y="4752498"/>
            <a:ext cx="3666309" cy="82908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55F4254-D92F-8EE7-5E95-D0DFC3A21FE0}"/>
              </a:ext>
            </a:extLst>
          </p:cNvPr>
          <p:cNvSpPr txBox="1"/>
          <p:nvPr/>
        </p:nvSpPr>
        <p:spPr>
          <a:xfrm>
            <a:off x="8138250" y="4874291"/>
            <a:ext cx="385345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追加したいオプションを選択し、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/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「追加する」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をクリックします。</a:t>
            </a:r>
            <a:endParaRPr lang="ja-JP" altLang="en-US">
              <a:latin typeface="メイリオ"/>
              <a:ea typeface="メイリオ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26092EE-537E-C6DA-B783-15CF3B7830C3}"/>
              </a:ext>
            </a:extLst>
          </p:cNvPr>
          <p:cNvSpPr/>
          <p:nvPr/>
        </p:nvSpPr>
        <p:spPr>
          <a:xfrm>
            <a:off x="7613149" y="5124651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11D3C8-1A0C-3CD6-B8DF-027E221D8238}"/>
              </a:ext>
            </a:extLst>
          </p:cNvPr>
          <p:cNvSpPr txBox="1"/>
          <p:nvPr/>
        </p:nvSpPr>
        <p:spPr>
          <a:xfrm>
            <a:off x="7719246" y="518714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1788D5AC-9CCB-9FC9-061B-D4CDC9C4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63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携帯電話の画面のスクリーンショット&#10;&#10;自動的に生成された説明">
            <a:extLst>
              <a:ext uri="{FF2B5EF4-FFF2-40B4-BE49-F238E27FC236}">
                <a16:creationId xmlns:a16="http://schemas.microsoft.com/office/drawing/2014/main" id="{85A5260E-0393-0BAE-EAE1-30D7D449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4"/>
          <a:stretch/>
        </p:blipFill>
        <p:spPr>
          <a:xfrm>
            <a:off x="903253" y="2528378"/>
            <a:ext cx="8235596" cy="359584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-5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商品登録（オプション設定：任意設定項目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F99E52-AD92-35C1-E70E-1EEB0BA9A1E0}"/>
              </a:ext>
            </a:extLst>
          </p:cNvPr>
          <p:cNvSpPr/>
          <p:nvPr/>
        </p:nvSpPr>
        <p:spPr>
          <a:xfrm>
            <a:off x="5053156" y="4161988"/>
            <a:ext cx="5816054" cy="118507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5CC879-43BF-5174-92C1-2D31F35A1887}"/>
              </a:ext>
            </a:extLst>
          </p:cNvPr>
          <p:cNvSpPr txBox="1"/>
          <p:nvPr/>
        </p:nvSpPr>
        <p:spPr>
          <a:xfrm>
            <a:off x="5275932" y="4318989"/>
            <a:ext cx="551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追加したいオプションを全て追加したら「保存」を</a:t>
            </a:r>
            <a:endParaRPr lang="en-US" altLang="ja-JP">
              <a:solidFill>
                <a:srgbClr val="000000"/>
              </a:solidFill>
              <a:highlight>
                <a:srgbClr val="F5F5F5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rtl="0" fontAlgn="base"/>
            <a:r>
              <a:rPr lang="ja-JP" altLang="en-US" sz="18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クリック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  <a:endParaRPr lang="en-US" altLang="ja-JP" sz="1800" b="0" i="0" u="none" strike="noStrike">
              <a:solidFill>
                <a:srgbClr val="000000"/>
              </a:solidFill>
              <a:effectLst/>
              <a:highlight>
                <a:srgbClr val="F5F5F5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rtl="0" fontAlgn="base"/>
            <a:r>
              <a:rPr lang="ja-JP" altLang="en-US" sz="1800" b="0" i="0" u="none" strike="noStrike">
                <a:solidFill>
                  <a:srgbClr val="000000"/>
                </a:solidFill>
                <a:effectLst/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（削除したい場合は「削除」→「保存」）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F5E3E76-6DF6-F59C-8B40-AB1D373F7773}"/>
              </a:ext>
            </a:extLst>
          </p:cNvPr>
          <p:cNvSpPr/>
          <p:nvPr/>
        </p:nvSpPr>
        <p:spPr>
          <a:xfrm>
            <a:off x="4664609" y="4880012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1E7B6C-BC38-462F-2CD9-F012AFDE9A6A}"/>
              </a:ext>
            </a:extLst>
          </p:cNvPr>
          <p:cNvSpPr txBox="1"/>
          <p:nvPr/>
        </p:nvSpPr>
        <p:spPr>
          <a:xfrm>
            <a:off x="4770706" y="494250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35F07AE-0BC1-7666-B58B-EE1913172044}"/>
              </a:ext>
            </a:extLst>
          </p:cNvPr>
          <p:cNvSpPr/>
          <p:nvPr/>
        </p:nvSpPr>
        <p:spPr>
          <a:xfrm>
            <a:off x="4211906" y="5692875"/>
            <a:ext cx="644434" cy="31806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D09A64-F6F8-4B77-D340-3E798B22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729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D0087-61B7-1033-DD0D-E786944B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0" y="2175540"/>
            <a:ext cx="10338620" cy="125346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</a:t>
            </a:r>
            <a:br>
              <a:rPr lang="en-US" altLang="ja-JP" sz="40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40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利用端末の設定、管理及び連携コードの確認</a:t>
            </a:r>
            <a:b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00" b="1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</a:rPr>
              <a:t>ご導入の際に基本設定が完了された状態で納品します</a:t>
            </a:r>
            <a:endParaRPr kumimoji="1" lang="ja-JP" altLang="en-US" sz="2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55A5B29C-F2E4-5B93-B7E3-992D96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" y="387818"/>
            <a:ext cx="2341431" cy="570828"/>
          </a:xfrm>
          <a:prstGeom prst="rect">
            <a:avLst/>
          </a:prstGeom>
          <a:ln>
            <a:noFill/>
          </a:ln>
        </p:spPr>
      </p:pic>
      <p:sp>
        <p:nvSpPr>
          <p:cNvPr id="6" name="フローチャート: 書類 5">
            <a:extLst>
              <a:ext uri="{FF2B5EF4-FFF2-40B4-BE49-F238E27FC236}">
                <a16:creationId xmlns:a16="http://schemas.microsoft.com/office/drawing/2014/main" id="{A41B230C-C81E-6B1C-B6F3-1D94A09F8897}"/>
              </a:ext>
            </a:extLst>
          </p:cNvPr>
          <p:cNvSpPr/>
          <p:nvPr/>
        </p:nvSpPr>
        <p:spPr>
          <a:xfrm rot="10800000">
            <a:off x="-19465" y="6358597"/>
            <a:ext cx="12211465" cy="499403"/>
          </a:xfrm>
          <a:prstGeom prst="flowChartDocument">
            <a:avLst/>
          </a:prstGeom>
          <a:gradFill flip="none" rotWithShape="1">
            <a:gsLst>
              <a:gs pos="0">
                <a:srgbClr val="FAAE32"/>
              </a:gs>
              <a:gs pos="50000">
                <a:schemeClr val="bg1"/>
              </a:gs>
              <a:gs pos="100000">
                <a:srgbClr val="796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2EF5AB4-7EBA-571A-F32A-CFD8E513CB2A}"/>
              </a:ext>
            </a:extLst>
          </p:cNvPr>
          <p:cNvGrpSpPr/>
          <p:nvPr/>
        </p:nvGrpSpPr>
        <p:grpSpPr>
          <a:xfrm>
            <a:off x="1032951" y="2330951"/>
            <a:ext cx="9430894" cy="3749927"/>
            <a:chOff x="1510008" y="1961722"/>
            <a:chExt cx="9939041" cy="3801849"/>
          </a:xfrm>
        </p:grpSpPr>
        <p:pic>
          <p:nvPicPr>
            <p:cNvPr id="10" name="図 9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094BD61E-D3A0-689C-4164-B45AA0F93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008" y="1961722"/>
              <a:ext cx="9939041" cy="3801849"/>
            </a:xfrm>
            <a:prstGeom prst="rect">
              <a:avLst/>
            </a:prstGeom>
          </p:spPr>
        </p:pic>
        <p:pic>
          <p:nvPicPr>
            <p:cNvPr id="11" name="図 10" descr="テキスト, 手紙&#10;&#10;自動的に生成された説明">
              <a:extLst>
                <a:ext uri="{FF2B5EF4-FFF2-40B4-BE49-F238E27FC236}">
                  <a16:creationId xmlns:a16="http://schemas.microsoft.com/office/drawing/2014/main" id="{C74BBCE7-E5DC-F69F-465D-128F1432B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726" y="4466113"/>
              <a:ext cx="1898303" cy="1210435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利用端末の管理（端末管理画面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835F07AE-0BC1-7666-B58B-EE1913172044}"/>
              </a:ext>
            </a:extLst>
          </p:cNvPr>
          <p:cNvSpPr/>
          <p:nvPr/>
        </p:nvSpPr>
        <p:spPr>
          <a:xfrm>
            <a:off x="9747862" y="4791243"/>
            <a:ext cx="409299" cy="2896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D1346E-6EDF-9B7A-FAC1-63C2A8455F3D}"/>
              </a:ext>
            </a:extLst>
          </p:cNvPr>
          <p:cNvSpPr txBox="1"/>
          <p:nvPr/>
        </p:nvSpPr>
        <p:spPr>
          <a:xfrm>
            <a:off x="884903" y="1365011"/>
            <a:ext cx="1034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キオスク、キッチンディスプレー、呼出モニター、有人レジは同じ端末管理画面から管理します。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5B5D09A9-8778-049E-F501-3D40BC098509}"/>
              </a:ext>
            </a:extLst>
          </p:cNvPr>
          <p:cNvSpPr/>
          <p:nvPr/>
        </p:nvSpPr>
        <p:spPr>
          <a:xfrm rot="5400000">
            <a:off x="1621390" y="2710585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5FAC963-BA2D-3D53-CFE6-2331EEBF6827}"/>
              </a:ext>
            </a:extLst>
          </p:cNvPr>
          <p:cNvSpPr/>
          <p:nvPr/>
        </p:nvSpPr>
        <p:spPr>
          <a:xfrm>
            <a:off x="1285923" y="2732378"/>
            <a:ext cx="318155" cy="22457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F99E52-AD92-35C1-E70E-1EEB0BA9A1E0}"/>
              </a:ext>
            </a:extLst>
          </p:cNvPr>
          <p:cNvSpPr/>
          <p:nvPr/>
        </p:nvSpPr>
        <p:spPr>
          <a:xfrm>
            <a:off x="1952417" y="1967560"/>
            <a:ext cx="8907165" cy="5251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5CC879-43BF-5174-92C1-2D31F35A1887}"/>
              </a:ext>
            </a:extLst>
          </p:cNvPr>
          <p:cNvSpPr txBox="1"/>
          <p:nvPr/>
        </p:nvSpPr>
        <p:spPr>
          <a:xfrm>
            <a:off x="2031593" y="2061675"/>
            <a:ext cx="89000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「店舗一覧」から、該当店舗の「詳細」をクリックし、店舗情報画面に移動します。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F5E3E76-6DF6-F59C-8B40-AB1D373F7773}"/>
              </a:ext>
            </a:extLst>
          </p:cNvPr>
          <p:cNvSpPr/>
          <p:nvPr/>
        </p:nvSpPr>
        <p:spPr>
          <a:xfrm>
            <a:off x="1528165" y="1967560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1E7B6C-BC38-462F-2CD9-F012AFDE9A6A}"/>
              </a:ext>
            </a:extLst>
          </p:cNvPr>
          <p:cNvSpPr txBox="1"/>
          <p:nvPr/>
        </p:nvSpPr>
        <p:spPr>
          <a:xfrm>
            <a:off x="1634262" y="2030055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99E6A63-DA50-21A5-B867-DF6627A8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542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82A15A3-778A-6BFD-0490-9A1F6762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64" y="2474436"/>
            <a:ext cx="10788502" cy="357932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利用端末の管理（端末管理画面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矢印: 右 6">
            <a:extLst>
              <a:ext uri="{FF2B5EF4-FFF2-40B4-BE49-F238E27FC236}">
                <a16:creationId xmlns:a16="http://schemas.microsoft.com/office/drawing/2014/main" id="{5B5D09A9-8778-049E-F501-3D40BC098509}"/>
              </a:ext>
            </a:extLst>
          </p:cNvPr>
          <p:cNvSpPr/>
          <p:nvPr/>
        </p:nvSpPr>
        <p:spPr>
          <a:xfrm rot="5400000">
            <a:off x="4434258" y="2207736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F99E52-AD92-35C1-E70E-1EEB0BA9A1E0}"/>
              </a:ext>
            </a:extLst>
          </p:cNvPr>
          <p:cNvSpPr/>
          <p:nvPr/>
        </p:nvSpPr>
        <p:spPr>
          <a:xfrm>
            <a:off x="4773990" y="1488123"/>
            <a:ext cx="3716863" cy="5251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5CC879-43BF-5174-92C1-2D31F35A1887}"/>
              </a:ext>
            </a:extLst>
          </p:cNvPr>
          <p:cNvSpPr txBox="1"/>
          <p:nvPr/>
        </p:nvSpPr>
        <p:spPr>
          <a:xfrm>
            <a:off x="4853166" y="1572342"/>
            <a:ext cx="36222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「端末管理」をクリックします。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F5E3E76-6DF6-F59C-8B40-AB1D373F7773}"/>
              </a:ext>
            </a:extLst>
          </p:cNvPr>
          <p:cNvSpPr/>
          <p:nvPr/>
        </p:nvSpPr>
        <p:spPr>
          <a:xfrm>
            <a:off x="4349738" y="1488123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1E7B6C-BC38-462F-2CD9-F012AFDE9A6A}"/>
              </a:ext>
            </a:extLst>
          </p:cNvPr>
          <p:cNvSpPr txBox="1"/>
          <p:nvPr/>
        </p:nvSpPr>
        <p:spPr>
          <a:xfrm>
            <a:off x="4455835" y="15506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01147F-FC5D-D63B-E884-2B4DB5C1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61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D0087-61B7-1033-DD0D-E786944B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0" y="2406758"/>
            <a:ext cx="10338620" cy="1022242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b="1">
                <a:latin typeface="メイリオ" panose="020B0604030504040204" pitchFamily="50" charset="-128"/>
                <a:ea typeface="メイリオ" panose="020B0604030504040204" pitchFamily="50" charset="-128"/>
              </a:rPr>
              <a:t>管理アカウントの追加</a:t>
            </a:r>
            <a:b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管理画面を利用するユーザーを追加</a:t>
            </a:r>
            <a:endParaRPr kumimoji="1" lang="ja-JP" altLang="en-US" sz="4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55A5B29C-F2E4-5B93-B7E3-992D96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" y="387818"/>
            <a:ext cx="2341431" cy="570828"/>
          </a:xfrm>
          <a:prstGeom prst="rect">
            <a:avLst/>
          </a:prstGeom>
          <a:ln>
            <a:noFill/>
          </a:ln>
        </p:spPr>
      </p:pic>
      <p:sp>
        <p:nvSpPr>
          <p:cNvPr id="6" name="フローチャート: 書類 5">
            <a:extLst>
              <a:ext uri="{FF2B5EF4-FFF2-40B4-BE49-F238E27FC236}">
                <a16:creationId xmlns:a16="http://schemas.microsoft.com/office/drawing/2014/main" id="{A41B230C-C81E-6B1C-B6F3-1D94A09F8897}"/>
              </a:ext>
            </a:extLst>
          </p:cNvPr>
          <p:cNvSpPr/>
          <p:nvPr/>
        </p:nvSpPr>
        <p:spPr>
          <a:xfrm rot="10800000">
            <a:off x="-19465" y="6358597"/>
            <a:ext cx="12211465" cy="499403"/>
          </a:xfrm>
          <a:prstGeom prst="flowChartDocument">
            <a:avLst/>
          </a:prstGeom>
          <a:gradFill flip="none" rotWithShape="1">
            <a:gsLst>
              <a:gs pos="0">
                <a:srgbClr val="FAAE32"/>
              </a:gs>
              <a:gs pos="50000">
                <a:schemeClr val="bg1"/>
              </a:gs>
              <a:gs pos="100000">
                <a:srgbClr val="796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372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A4532EAF-5114-07A1-4863-401A0407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2" y="2364234"/>
            <a:ext cx="11183989" cy="391439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318109" cy="785249"/>
          </a:xfrm>
        </p:spPr>
        <p:txBody>
          <a:bodyPr>
            <a:normAutofit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利用端末の管理（キオスク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 Shop 〉 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１）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F99E52-AD92-35C1-E70E-1EEB0BA9A1E0}"/>
              </a:ext>
            </a:extLst>
          </p:cNvPr>
          <p:cNvSpPr/>
          <p:nvPr/>
        </p:nvSpPr>
        <p:spPr>
          <a:xfrm>
            <a:off x="5610019" y="5245962"/>
            <a:ext cx="4457096" cy="90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5CC879-43BF-5174-92C1-2D31F35A1887}"/>
              </a:ext>
            </a:extLst>
          </p:cNvPr>
          <p:cNvSpPr txBox="1"/>
          <p:nvPr/>
        </p:nvSpPr>
        <p:spPr>
          <a:xfrm>
            <a:off x="5732739" y="5393518"/>
            <a:ext cx="43486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該当端末の「端末連携」をクリックし、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端末コードを取得します。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F5E3E76-6DF6-F59C-8B40-AB1D373F7773}"/>
              </a:ext>
            </a:extLst>
          </p:cNvPr>
          <p:cNvSpPr/>
          <p:nvPr/>
        </p:nvSpPr>
        <p:spPr>
          <a:xfrm>
            <a:off x="5185766" y="5245962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1E7B6C-BC38-462F-2CD9-F012AFDE9A6A}"/>
              </a:ext>
            </a:extLst>
          </p:cNvPr>
          <p:cNvSpPr txBox="1"/>
          <p:nvPr/>
        </p:nvSpPr>
        <p:spPr>
          <a:xfrm>
            <a:off x="5291863" y="530845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13EAFB2-82BC-5718-588E-62CBF44CAD01}"/>
              </a:ext>
            </a:extLst>
          </p:cNvPr>
          <p:cNvSpPr/>
          <p:nvPr/>
        </p:nvSpPr>
        <p:spPr>
          <a:xfrm>
            <a:off x="10259306" y="4310627"/>
            <a:ext cx="461554" cy="22709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AC24738-2B98-35C3-F18C-560DCBCE89F4}"/>
              </a:ext>
            </a:extLst>
          </p:cNvPr>
          <p:cNvSpPr/>
          <p:nvPr/>
        </p:nvSpPr>
        <p:spPr>
          <a:xfrm>
            <a:off x="3705499" y="4098622"/>
            <a:ext cx="1955888" cy="51256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970324F-E519-FC64-D796-8C13839FCDC1}"/>
              </a:ext>
            </a:extLst>
          </p:cNvPr>
          <p:cNvSpPr/>
          <p:nvPr/>
        </p:nvSpPr>
        <p:spPr>
          <a:xfrm>
            <a:off x="2969618" y="1511346"/>
            <a:ext cx="6592387" cy="5783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7D6581-B7A2-5BDC-ECBD-20D801131495}"/>
              </a:ext>
            </a:extLst>
          </p:cNvPr>
          <p:cNvSpPr txBox="1"/>
          <p:nvPr/>
        </p:nvSpPr>
        <p:spPr>
          <a:xfrm>
            <a:off x="3122026" y="1658902"/>
            <a:ext cx="63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altLang="ja-JP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ページの端末管理画面で「</a:t>
            </a:r>
            <a:r>
              <a:rPr lang="en-US" altLang="ja-JP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en-US" altLang="zh-CN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hop</a:t>
            </a:r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端末」を選択します。</a:t>
            </a:r>
            <a:endParaRPr lang="en-US" altLang="ja-JP">
              <a:solidFill>
                <a:srgbClr val="000000"/>
              </a:solidFill>
              <a:highlight>
                <a:srgbClr val="F5F5F5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CB1C4DE-7D64-01C5-2454-ACE023A8F3BA}"/>
              </a:ext>
            </a:extLst>
          </p:cNvPr>
          <p:cNvSpPr/>
          <p:nvPr/>
        </p:nvSpPr>
        <p:spPr>
          <a:xfrm>
            <a:off x="2545366" y="1537980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813C84A-B367-F848-4DD6-2428F0E2CFA2}"/>
              </a:ext>
            </a:extLst>
          </p:cNvPr>
          <p:cNvSpPr txBox="1"/>
          <p:nvPr/>
        </p:nvSpPr>
        <p:spPr>
          <a:xfrm>
            <a:off x="2651463" y="1600475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CAA09D2-54E6-7E84-E4ED-F28A4583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3963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429568" cy="785249"/>
          </a:xfrm>
        </p:spPr>
        <p:txBody>
          <a:bodyPr>
            <a:normAutofit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利用端末の管理（キオスク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 Shop 〉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２）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8F99E52-AD92-35C1-E70E-1EEB0BA9A1E0}"/>
              </a:ext>
            </a:extLst>
          </p:cNvPr>
          <p:cNvSpPr/>
          <p:nvPr/>
        </p:nvSpPr>
        <p:spPr>
          <a:xfrm>
            <a:off x="6071578" y="3600036"/>
            <a:ext cx="4187126" cy="11983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5CC879-43BF-5174-92C1-2D31F35A1887}"/>
              </a:ext>
            </a:extLst>
          </p:cNvPr>
          <p:cNvSpPr txBox="1"/>
          <p:nvPr/>
        </p:nvSpPr>
        <p:spPr>
          <a:xfrm>
            <a:off x="6173319" y="3738883"/>
            <a:ext cx="3965048" cy="9771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キオスク端末のログイン画面で、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FF0000"/>
                </a:solidFill>
                <a:latin typeface="メイリオ"/>
                <a:ea typeface="メイリオ"/>
              </a:rPr>
              <a:t>❷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で取得した端末コードを入力し、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ログインをクリックします。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F5E3E76-6DF6-F59C-8B40-AB1D373F7773}"/>
              </a:ext>
            </a:extLst>
          </p:cNvPr>
          <p:cNvSpPr/>
          <p:nvPr/>
        </p:nvSpPr>
        <p:spPr>
          <a:xfrm>
            <a:off x="5647325" y="3600036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31E7B6C-BC38-462F-2CD9-F012AFDE9A6A}"/>
              </a:ext>
            </a:extLst>
          </p:cNvPr>
          <p:cNvSpPr txBox="1"/>
          <p:nvPr/>
        </p:nvSpPr>
        <p:spPr>
          <a:xfrm>
            <a:off x="5753422" y="368232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端末がログアウトされてしまった場合の、ログイン方法です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pic>
        <p:nvPicPr>
          <p:cNvPr id="25602" name="Picture 2" descr="グラフィカル ユーザー インターフェイス, アプリケーション, Teams&#10;&#10;自動的に生成された説明">
            <a:extLst>
              <a:ext uri="{FF2B5EF4-FFF2-40B4-BE49-F238E27FC236}">
                <a16:creationId xmlns:a16="http://schemas.microsoft.com/office/drawing/2014/main" id="{5C203166-BED2-385C-0832-8B26B204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59" y="1847139"/>
            <a:ext cx="2713455" cy="48295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228041FE-1F3B-346C-5BCB-8401123AF54F}"/>
              </a:ext>
            </a:extLst>
          </p:cNvPr>
          <p:cNvSpPr/>
          <p:nvPr/>
        </p:nvSpPr>
        <p:spPr>
          <a:xfrm>
            <a:off x="3124050" y="3840730"/>
            <a:ext cx="1493818" cy="28250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B5D3210-4E77-878F-A2F2-B5B30D8D5CC9}"/>
              </a:ext>
            </a:extLst>
          </p:cNvPr>
          <p:cNvSpPr/>
          <p:nvPr/>
        </p:nvSpPr>
        <p:spPr>
          <a:xfrm>
            <a:off x="3056709" y="4583812"/>
            <a:ext cx="1628500" cy="37137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9F994C6F-4176-04B7-CFC7-B2223F03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965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AEF46EC1-157C-E9A0-4355-F3A9AFE1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02" y="2325672"/>
            <a:ext cx="10996723" cy="37205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429568" cy="785249"/>
          </a:xfrm>
        </p:spPr>
        <p:txBody>
          <a:bodyPr>
            <a:normAutofit fontScale="90000"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-3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利用端末の管理（キッチンディスプレイ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〈KDS〉1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端末がログアウトされてしまった場合に、端末連携コードを発行する方法です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49096DE-CE3A-5186-6335-8AFD4785D0D5}"/>
              </a:ext>
            </a:extLst>
          </p:cNvPr>
          <p:cNvSpPr/>
          <p:nvPr/>
        </p:nvSpPr>
        <p:spPr>
          <a:xfrm>
            <a:off x="5488097" y="4984698"/>
            <a:ext cx="4457096" cy="90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4D3B7E0-1117-D64D-A311-13E89ABC7804}"/>
              </a:ext>
            </a:extLst>
          </p:cNvPr>
          <p:cNvSpPr txBox="1"/>
          <p:nvPr/>
        </p:nvSpPr>
        <p:spPr>
          <a:xfrm>
            <a:off x="5591025" y="5132254"/>
            <a:ext cx="4358523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該当端末の「端末連携」をクリックし、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端末コードを取得します。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FC31C1F-BF0E-AE23-2425-98EA1AA34304}"/>
              </a:ext>
            </a:extLst>
          </p:cNvPr>
          <p:cNvSpPr/>
          <p:nvPr/>
        </p:nvSpPr>
        <p:spPr>
          <a:xfrm>
            <a:off x="5063844" y="4984698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0D4503E-593C-54D3-8751-BF15CEAFB361}"/>
              </a:ext>
            </a:extLst>
          </p:cNvPr>
          <p:cNvSpPr txBox="1"/>
          <p:nvPr/>
        </p:nvSpPr>
        <p:spPr>
          <a:xfrm>
            <a:off x="5169941" y="506698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3BCEA88-0237-DCD2-A5DC-BEF5C4EFBDBC}"/>
              </a:ext>
            </a:extLst>
          </p:cNvPr>
          <p:cNvSpPr/>
          <p:nvPr/>
        </p:nvSpPr>
        <p:spPr>
          <a:xfrm>
            <a:off x="10134752" y="4072372"/>
            <a:ext cx="461554" cy="22709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0A87107F-195A-9E45-B9CD-752D184941B8}"/>
              </a:ext>
            </a:extLst>
          </p:cNvPr>
          <p:cNvSpPr/>
          <p:nvPr/>
        </p:nvSpPr>
        <p:spPr>
          <a:xfrm>
            <a:off x="3658337" y="4125141"/>
            <a:ext cx="1920711" cy="45276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2E21BD0-B89F-D157-AA40-7F8626DF4DF8}"/>
              </a:ext>
            </a:extLst>
          </p:cNvPr>
          <p:cNvSpPr/>
          <p:nvPr/>
        </p:nvSpPr>
        <p:spPr>
          <a:xfrm>
            <a:off x="2969618" y="1859690"/>
            <a:ext cx="6592387" cy="5783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C7E792B-4EDA-DBFE-3AA6-2B0FBCA8C7A5}"/>
              </a:ext>
            </a:extLst>
          </p:cNvPr>
          <p:cNvSpPr txBox="1"/>
          <p:nvPr/>
        </p:nvSpPr>
        <p:spPr>
          <a:xfrm>
            <a:off x="3122026" y="2007246"/>
            <a:ext cx="63528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29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ページの端末管理画面で「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KDS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端末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」を選択します。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82C2AC4E-E665-9C6B-B7DF-49B7F0F1C9DF}"/>
              </a:ext>
            </a:extLst>
          </p:cNvPr>
          <p:cNvSpPr/>
          <p:nvPr/>
        </p:nvSpPr>
        <p:spPr>
          <a:xfrm>
            <a:off x="2545366" y="1886324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C30115C-52C5-E9BA-DA77-EFFF83EC98D7}"/>
              </a:ext>
            </a:extLst>
          </p:cNvPr>
          <p:cNvSpPr txBox="1"/>
          <p:nvPr/>
        </p:nvSpPr>
        <p:spPr>
          <a:xfrm>
            <a:off x="2651463" y="1958715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0037DA22-A2A2-8F14-61D1-1457605D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43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00;p108" descr="図 14">
            <a:extLst>
              <a:ext uri="{FF2B5EF4-FFF2-40B4-BE49-F238E27FC236}">
                <a16:creationId xmlns:a16="http://schemas.microsoft.com/office/drawing/2014/main" id="{6592860B-34C6-01EC-30EB-83B27C6172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27556"/>
          <a:stretch/>
        </p:blipFill>
        <p:spPr>
          <a:xfrm>
            <a:off x="1211374" y="1932394"/>
            <a:ext cx="8943111" cy="4527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429568" cy="785249"/>
          </a:xfrm>
        </p:spPr>
        <p:txBody>
          <a:bodyPr>
            <a:normAutofit fontScale="90000"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-3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利用端末の管理（キッチンディスプレイ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〈KDS〉2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端末がログアウトされてしまった場合の、ログイン方法です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7518391-EAF6-CEA8-AD17-A65B5719BC98}"/>
              </a:ext>
            </a:extLst>
          </p:cNvPr>
          <p:cNvSpPr/>
          <p:nvPr/>
        </p:nvSpPr>
        <p:spPr>
          <a:xfrm>
            <a:off x="6350251" y="2642344"/>
            <a:ext cx="4579005" cy="11983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2CB78D-03E3-2B74-0665-7E63B0980B22}"/>
              </a:ext>
            </a:extLst>
          </p:cNvPr>
          <p:cNvSpPr txBox="1"/>
          <p:nvPr/>
        </p:nvSpPr>
        <p:spPr>
          <a:xfrm>
            <a:off x="6480488" y="2798609"/>
            <a:ext cx="4571775" cy="9771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タブレットの</a:t>
            </a:r>
            <a:r>
              <a:rPr lang="en-US" altLang="ja-JP" err="1">
                <a:solidFill>
                  <a:srgbClr val="000000"/>
                </a:solidFill>
                <a:latin typeface="メイリオ"/>
                <a:ea typeface="メイリオ"/>
              </a:rPr>
              <a:t>OneQR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 KDS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アプリを開き、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FF0000"/>
                </a:solidFill>
                <a:latin typeface="メイリオ"/>
                <a:ea typeface="メイリオ"/>
              </a:rPr>
              <a:t>❷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で取得した端末コードを入力し、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ログインをクリックします。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A4A613A3-AD65-BD2A-D7D5-4C41DCF01F36}"/>
              </a:ext>
            </a:extLst>
          </p:cNvPr>
          <p:cNvSpPr/>
          <p:nvPr/>
        </p:nvSpPr>
        <p:spPr>
          <a:xfrm>
            <a:off x="5925999" y="2642344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7EC855-0A3A-2A60-BDFE-33A666A22AE6}"/>
              </a:ext>
            </a:extLst>
          </p:cNvPr>
          <p:cNvSpPr txBox="1"/>
          <p:nvPr/>
        </p:nvSpPr>
        <p:spPr>
          <a:xfrm>
            <a:off x="6032096" y="2704839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73C2611-8151-FB23-DAFD-A3836B9B5419}"/>
              </a:ext>
            </a:extLst>
          </p:cNvPr>
          <p:cNvSpPr/>
          <p:nvPr/>
        </p:nvSpPr>
        <p:spPr>
          <a:xfrm>
            <a:off x="5503817" y="4309511"/>
            <a:ext cx="2751909" cy="37137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2D294DF-099D-066C-82D8-F3EDD0C90400}"/>
              </a:ext>
            </a:extLst>
          </p:cNvPr>
          <p:cNvSpPr/>
          <p:nvPr/>
        </p:nvSpPr>
        <p:spPr>
          <a:xfrm>
            <a:off x="5503824" y="5049878"/>
            <a:ext cx="2751901" cy="47794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スライド番号プレースホルダー 21">
            <a:extLst>
              <a:ext uri="{FF2B5EF4-FFF2-40B4-BE49-F238E27FC236}">
                <a16:creationId xmlns:a16="http://schemas.microsoft.com/office/drawing/2014/main" id="{95B129CF-19E7-7612-AE5E-1F4B5D8C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989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9FE22831-3EB5-C6F2-3258-EDCAA1C5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6697" y="2014313"/>
            <a:ext cx="3899517" cy="223100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429568" cy="785249"/>
          </a:xfrm>
        </p:spPr>
        <p:txBody>
          <a:bodyPr>
            <a:normAutofit fontScale="90000"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-3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利用端末の管理（キッチンディスプレイ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〈KDS〉3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キッチンディスプレイ表示の変更方法</a:t>
            </a:r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タブレットからの操作</a:t>
            </a:r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7518391-EAF6-CEA8-AD17-A65B5719BC98}"/>
              </a:ext>
            </a:extLst>
          </p:cNvPr>
          <p:cNvSpPr/>
          <p:nvPr/>
        </p:nvSpPr>
        <p:spPr>
          <a:xfrm>
            <a:off x="1188710" y="1993916"/>
            <a:ext cx="4579005" cy="147862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2CB78D-03E3-2B74-0665-7E63B0980B22}"/>
              </a:ext>
            </a:extLst>
          </p:cNvPr>
          <p:cNvSpPr txBox="1"/>
          <p:nvPr/>
        </p:nvSpPr>
        <p:spPr>
          <a:xfrm>
            <a:off x="1358531" y="2150182"/>
            <a:ext cx="4344165" cy="12721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①　画面左上の「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Ξ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」をタップします。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②　「設定」をタップします。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③　「テーマ変更」をタップし、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テーマを変更します。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D99546D-1174-DB52-E352-C49C518FA9B8}"/>
              </a:ext>
            </a:extLst>
          </p:cNvPr>
          <p:cNvSpPr/>
          <p:nvPr/>
        </p:nvSpPr>
        <p:spPr>
          <a:xfrm>
            <a:off x="6633322" y="1967649"/>
            <a:ext cx="358225" cy="3445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0EF480-42C0-EB19-45C7-4C075BCCA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/>
          <a:stretch/>
        </p:blipFill>
        <p:spPr>
          <a:xfrm>
            <a:off x="6677993" y="4372928"/>
            <a:ext cx="3878221" cy="213614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D4DF943-2A42-C481-B68C-1B6FEAC50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403" y="4372928"/>
            <a:ext cx="3619605" cy="2134523"/>
          </a:xfrm>
          <a:prstGeom prst="rect">
            <a:avLst/>
          </a:prstGeom>
        </p:spPr>
      </p:pic>
      <p:sp>
        <p:nvSpPr>
          <p:cNvPr id="29" name="楕円 28">
            <a:extLst>
              <a:ext uri="{FF2B5EF4-FFF2-40B4-BE49-F238E27FC236}">
                <a16:creationId xmlns:a16="http://schemas.microsoft.com/office/drawing/2014/main" id="{30641D88-8197-BD6C-D390-390FFCB71CEA}"/>
              </a:ext>
            </a:extLst>
          </p:cNvPr>
          <p:cNvSpPr/>
          <p:nvPr/>
        </p:nvSpPr>
        <p:spPr>
          <a:xfrm>
            <a:off x="6109053" y="4130820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8DA727-FCAE-ECCA-4BD3-C26DC69D2291}"/>
              </a:ext>
            </a:extLst>
          </p:cNvPr>
          <p:cNvSpPr txBox="1"/>
          <p:nvPr/>
        </p:nvSpPr>
        <p:spPr>
          <a:xfrm>
            <a:off x="6147261" y="4142794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>
                <a:latin typeface="Impact" panose="020B0806030902050204" pitchFamily="34" charset="0"/>
              </a:rPr>
              <a:t>3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29220AA-A276-284C-0947-ACE84E4B502D}"/>
              </a:ext>
            </a:extLst>
          </p:cNvPr>
          <p:cNvSpPr/>
          <p:nvPr/>
        </p:nvSpPr>
        <p:spPr>
          <a:xfrm>
            <a:off x="6105470" y="1827400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BEDF5C0-3F21-ECC8-83AB-8E63B525B1B6}"/>
              </a:ext>
            </a:extLst>
          </p:cNvPr>
          <p:cNvSpPr txBox="1"/>
          <p:nvPr/>
        </p:nvSpPr>
        <p:spPr>
          <a:xfrm>
            <a:off x="6143678" y="1839374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1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EB4E9A15-6C55-39E2-69A3-A5B47F795667}"/>
              </a:ext>
            </a:extLst>
          </p:cNvPr>
          <p:cNvSpPr/>
          <p:nvPr/>
        </p:nvSpPr>
        <p:spPr>
          <a:xfrm>
            <a:off x="1250393" y="4130820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79B4874-EF8D-6ABA-6FCD-7BA4318BCC20}"/>
              </a:ext>
            </a:extLst>
          </p:cNvPr>
          <p:cNvSpPr txBox="1"/>
          <p:nvPr/>
        </p:nvSpPr>
        <p:spPr>
          <a:xfrm>
            <a:off x="1288601" y="4142794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2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A105DB1A-E055-849C-18AC-5205B7E1873C}"/>
              </a:ext>
            </a:extLst>
          </p:cNvPr>
          <p:cNvSpPr/>
          <p:nvPr/>
        </p:nvSpPr>
        <p:spPr>
          <a:xfrm>
            <a:off x="1793967" y="5225143"/>
            <a:ext cx="407350" cy="2150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1633D036-D26F-2064-523A-7E38B11454CB}"/>
              </a:ext>
            </a:extLst>
          </p:cNvPr>
          <p:cNvSpPr/>
          <p:nvPr/>
        </p:nvSpPr>
        <p:spPr>
          <a:xfrm>
            <a:off x="6738956" y="4581043"/>
            <a:ext cx="593661" cy="2150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7" name="スライド番号プレースホルダー 36">
            <a:extLst>
              <a:ext uri="{FF2B5EF4-FFF2-40B4-BE49-F238E27FC236}">
                <a16:creationId xmlns:a16="http://schemas.microsoft.com/office/drawing/2014/main" id="{ECCC9C32-2350-5B69-E289-81EBBF9B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548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93AD29B5-B57F-F493-C222-E5B73F0D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51" y="1907844"/>
            <a:ext cx="10167888" cy="180281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429568" cy="785249"/>
          </a:xfrm>
        </p:spPr>
        <p:txBody>
          <a:bodyPr>
            <a:normAutofit fontScale="90000"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-3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利用端末の管理（キッチンディスプレイ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〈KDS〉4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キッチンディスプレイ表示の変更方法</a:t>
            </a:r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</a:t>
            </a:r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からの操作</a:t>
            </a:r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7518391-EAF6-CEA8-AD17-A65B5719BC98}"/>
              </a:ext>
            </a:extLst>
          </p:cNvPr>
          <p:cNvSpPr/>
          <p:nvPr/>
        </p:nvSpPr>
        <p:spPr>
          <a:xfrm>
            <a:off x="1119044" y="3995612"/>
            <a:ext cx="6198444" cy="24781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2CB78D-03E3-2B74-0665-7E63B0980B22}"/>
              </a:ext>
            </a:extLst>
          </p:cNvPr>
          <p:cNvSpPr txBox="1"/>
          <p:nvPr/>
        </p:nvSpPr>
        <p:spPr>
          <a:xfrm>
            <a:off x="1288864" y="4204133"/>
            <a:ext cx="6026730" cy="2147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①　メニューバーの店舗一覧から該当店舗を選択し、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「詳細」をクリックします。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②　「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端末管理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」画面を開き、「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KDS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端末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選択します。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③　変更するタブレットの「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編集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④　詳細画面でテーマ・レイアウト・通知音を変更し、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「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OK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D99546D-1174-DB52-E352-C49C518FA9B8}"/>
              </a:ext>
            </a:extLst>
          </p:cNvPr>
          <p:cNvSpPr/>
          <p:nvPr/>
        </p:nvSpPr>
        <p:spPr>
          <a:xfrm>
            <a:off x="3727072" y="1976889"/>
            <a:ext cx="662790" cy="3445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30641D88-8197-BD6C-D390-390FFCB71CEA}"/>
              </a:ext>
            </a:extLst>
          </p:cNvPr>
          <p:cNvSpPr/>
          <p:nvPr/>
        </p:nvSpPr>
        <p:spPr>
          <a:xfrm>
            <a:off x="9598889" y="3118469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8DA727-FCAE-ECCA-4BD3-C26DC69D2291}"/>
              </a:ext>
            </a:extLst>
          </p:cNvPr>
          <p:cNvSpPr txBox="1"/>
          <p:nvPr/>
        </p:nvSpPr>
        <p:spPr>
          <a:xfrm>
            <a:off x="9637097" y="3140339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>
                <a:latin typeface="Impact" panose="020B0806030902050204" pitchFamily="34" charset="0"/>
              </a:rPr>
              <a:t>3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29220AA-A276-284C-0947-ACE84E4B502D}"/>
              </a:ext>
            </a:extLst>
          </p:cNvPr>
          <p:cNvSpPr/>
          <p:nvPr/>
        </p:nvSpPr>
        <p:spPr>
          <a:xfrm>
            <a:off x="685503" y="2268617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BEDF5C0-3F21-ECC8-83AB-8E63B525B1B6}"/>
              </a:ext>
            </a:extLst>
          </p:cNvPr>
          <p:cNvSpPr txBox="1"/>
          <p:nvPr/>
        </p:nvSpPr>
        <p:spPr>
          <a:xfrm>
            <a:off x="723711" y="2280591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1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EB4E9A15-6C55-39E2-69A3-A5B47F795667}"/>
              </a:ext>
            </a:extLst>
          </p:cNvPr>
          <p:cNvSpPr/>
          <p:nvPr/>
        </p:nvSpPr>
        <p:spPr>
          <a:xfrm>
            <a:off x="3280821" y="1964915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79B4874-EF8D-6ABA-6FCD-7BA4318BCC20}"/>
              </a:ext>
            </a:extLst>
          </p:cNvPr>
          <p:cNvSpPr txBox="1"/>
          <p:nvPr/>
        </p:nvSpPr>
        <p:spPr>
          <a:xfrm>
            <a:off x="3319029" y="1986785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2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F8B65BA2-3C81-674D-9092-7D39824B9932}"/>
              </a:ext>
            </a:extLst>
          </p:cNvPr>
          <p:cNvSpPr/>
          <p:nvPr/>
        </p:nvSpPr>
        <p:spPr>
          <a:xfrm rot="10800000">
            <a:off x="7561973" y="3999194"/>
            <a:ext cx="3441893" cy="2582694"/>
          </a:xfrm>
          <a:prstGeom prst="wedgeRectCallout">
            <a:avLst>
              <a:gd name="adj1" fmla="val -24525"/>
              <a:gd name="adj2" fmla="val 5737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3707604-2031-E7B0-14AB-4FD621818937}"/>
              </a:ext>
            </a:extLst>
          </p:cNvPr>
          <p:cNvSpPr/>
          <p:nvPr/>
        </p:nvSpPr>
        <p:spPr>
          <a:xfrm>
            <a:off x="9958019" y="3446584"/>
            <a:ext cx="358225" cy="2343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C5723C1-DDF1-6491-BECE-548C7475E777}"/>
              </a:ext>
            </a:extLst>
          </p:cNvPr>
          <p:cNvSpPr/>
          <p:nvPr/>
        </p:nvSpPr>
        <p:spPr>
          <a:xfrm>
            <a:off x="10775265" y="5915539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3D56D9-55D1-087E-A720-15CB0958E5CA}"/>
              </a:ext>
            </a:extLst>
          </p:cNvPr>
          <p:cNvSpPr txBox="1"/>
          <p:nvPr/>
        </p:nvSpPr>
        <p:spPr>
          <a:xfrm>
            <a:off x="10813473" y="5927513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4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FE81FFE-734D-964E-B831-94B9E4B7B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680"/>
          <a:stretch/>
        </p:blipFill>
        <p:spPr>
          <a:xfrm>
            <a:off x="7794566" y="4070778"/>
            <a:ext cx="2974745" cy="2416621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82FE545-0FAE-9615-5DD8-5B834028F430}"/>
              </a:ext>
            </a:extLst>
          </p:cNvPr>
          <p:cNvSpPr/>
          <p:nvPr/>
        </p:nvSpPr>
        <p:spPr>
          <a:xfrm>
            <a:off x="2351677" y="3057208"/>
            <a:ext cx="992643" cy="3445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01EEAB85-60DC-1FA6-EB16-2BF4C413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948F10E-F4F8-F644-717B-DB70C513D2D1}"/>
              </a:ext>
            </a:extLst>
          </p:cNvPr>
          <p:cNvSpPr/>
          <p:nvPr/>
        </p:nvSpPr>
        <p:spPr>
          <a:xfrm>
            <a:off x="10467948" y="6310923"/>
            <a:ext cx="362503" cy="2343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81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8B3136D6-64EB-DBB4-7B8F-5EDE1E955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50" y="2510456"/>
            <a:ext cx="9674339" cy="337653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7" y="483112"/>
            <a:ext cx="11253371" cy="785249"/>
          </a:xfrm>
        </p:spPr>
        <p:txBody>
          <a:bodyPr>
            <a:normAutofit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-4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利用端末の管理（呼出モニター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〈Wait〉1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端末がログアウトされてしまった場合に、端末連携コードを発行する方法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915B766-7DDD-1BB0-A05B-A65F3BA68833}"/>
              </a:ext>
            </a:extLst>
          </p:cNvPr>
          <p:cNvSpPr/>
          <p:nvPr/>
        </p:nvSpPr>
        <p:spPr>
          <a:xfrm>
            <a:off x="5488097" y="4984698"/>
            <a:ext cx="4457096" cy="90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9548566-8792-051E-BDE7-DC3E410505BA}"/>
              </a:ext>
            </a:extLst>
          </p:cNvPr>
          <p:cNvSpPr txBox="1"/>
          <p:nvPr/>
        </p:nvSpPr>
        <p:spPr>
          <a:xfrm>
            <a:off x="5591025" y="5132254"/>
            <a:ext cx="435852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該当端末の「端末連携」をクリックし、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端末コードを取得します。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0E5CE37-3D23-5801-59C0-FAFF2CFD3987}"/>
              </a:ext>
            </a:extLst>
          </p:cNvPr>
          <p:cNvSpPr/>
          <p:nvPr/>
        </p:nvSpPr>
        <p:spPr>
          <a:xfrm>
            <a:off x="5063844" y="4984698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96B56A-1C40-A6DB-ECEC-838BB6420CAB}"/>
              </a:ext>
            </a:extLst>
          </p:cNvPr>
          <p:cNvSpPr txBox="1"/>
          <p:nvPr/>
        </p:nvSpPr>
        <p:spPr>
          <a:xfrm>
            <a:off x="5169941" y="50471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CED6BFB-0902-09F6-3C5D-AC718B0CC40F}"/>
              </a:ext>
            </a:extLst>
          </p:cNvPr>
          <p:cNvSpPr/>
          <p:nvPr/>
        </p:nvSpPr>
        <p:spPr>
          <a:xfrm>
            <a:off x="9398929" y="3941936"/>
            <a:ext cx="461554" cy="22709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BD2C69D-212F-66E5-B3D3-A20E021E2DEB}"/>
              </a:ext>
            </a:extLst>
          </p:cNvPr>
          <p:cNvSpPr/>
          <p:nvPr/>
        </p:nvSpPr>
        <p:spPr>
          <a:xfrm>
            <a:off x="3784668" y="4045972"/>
            <a:ext cx="1625731" cy="38030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8273F3E-D475-CB14-F6E9-ECA7889447F4}"/>
              </a:ext>
            </a:extLst>
          </p:cNvPr>
          <p:cNvSpPr/>
          <p:nvPr/>
        </p:nvSpPr>
        <p:spPr>
          <a:xfrm>
            <a:off x="2969618" y="1859690"/>
            <a:ext cx="6592387" cy="5783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28960BE-B213-3A49-6A8E-7C645FF752D9}"/>
              </a:ext>
            </a:extLst>
          </p:cNvPr>
          <p:cNvSpPr txBox="1"/>
          <p:nvPr/>
        </p:nvSpPr>
        <p:spPr>
          <a:xfrm>
            <a:off x="3122026" y="2007246"/>
            <a:ext cx="63528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29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ページの端末管理画面で「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WAIT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端末」を選択します。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BAB1532B-B6F0-9286-C672-9127FAFD7AD6}"/>
              </a:ext>
            </a:extLst>
          </p:cNvPr>
          <p:cNvSpPr/>
          <p:nvPr/>
        </p:nvSpPr>
        <p:spPr>
          <a:xfrm>
            <a:off x="2545366" y="1886324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EAAFF19-A5A5-5A96-5E16-8B322F2B388F}"/>
              </a:ext>
            </a:extLst>
          </p:cNvPr>
          <p:cNvSpPr txBox="1"/>
          <p:nvPr/>
        </p:nvSpPr>
        <p:spPr>
          <a:xfrm>
            <a:off x="2651463" y="1948819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スライド番号プレースホルダー 26">
            <a:extLst>
              <a:ext uri="{FF2B5EF4-FFF2-40B4-BE49-F238E27FC236}">
                <a16:creationId xmlns:a16="http://schemas.microsoft.com/office/drawing/2014/main" id="{3349D693-F84F-5054-4DF9-54D3ABEF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84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1427542" cy="785249"/>
          </a:xfrm>
        </p:spPr>
        <p:txBody>
          <a:bodyPr>
            <a:normAutofit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-4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利用端末の管理（呼出モニター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〈Wait〉2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端末がログアウトされてしまった場合の、ログイン方法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7468864A-BD2B-ABB5-1CF1-C45186603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03" y="2585614"/>
            <a:ext cx="6466393" cy="38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1CB9997-BF93-97C3-38F3-714C2CB154CF}"/>
              </a:ext>
            </a:extLst>
          </p:cNvPr>
          <p:cNvSpPr/>
          <p:nvPr/>
        </p:nvSpPr>
        <p:spPr>
          <a:xfrm>
            <a:off x="5401017" y="1906911"/>
            <a:ext cx="4579005" cy="11983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301263-47B7-CDE2-E6E2-3FD8ADAB805A}"/>
              </a:ext>
            </a:extLst>
          </p:cNvPr>
          <p:cNvSpPr txBox="1"/>
          <p:nvPr/>
        </p:nvSpPr>
        <p:spPr>
          <a:xfrm>
            <a:off x="5570838" y="2063176"/>
            <a:ext cx="434416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altLang="ja-JP" err="1">
                <a:solidFill>
                  <a:srgbClr val="000000"/>
                </a:solidFill>
                <a:latin typeface="メイリオ"/>
                <a:ea typeface="メイリオ"/>
              </a:rPr>
              <a:t>OneQR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 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Wait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アプリのログイン画面に、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/>
            <a:r>
              <a:rPr lang="ja-JP" altLang="en-US">
                <a:solidFill>
                  <a:srgbClr val="FF0000"/>
                </a:solidFill>
                <a:latin typeface="メイリオ"/>
                <a:ea typeface="メイリオ"/>
              </a:rPr>
              <a:t>❷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で取得した端末コードを入力し、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ログインをクリックします。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FD05C88-191F-D3DA-94B9-F8F68AC99499}"/>
              </a:ext>
            </a:extLst>
          </p:cNvPr>
          <p:cNvSpPr/>
          <p:nvPr/>
        </p:nvSpPr>
        <p:spPr>
          <a:xfrm>
            <a:off x="4973998" y="1909421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FBBBAF-A377-B958-421D-A827A51CB3EF}"/>
              </a:ext>
            </a:extLst>
          </p:cNvPr>
          <p:cNvSpPr txBox="1"/>
          <p:nvPr/>
        </p:nvSpPr>
        <p:spPr>
          <a:xfrm>
            <a:off x="5080095" y="197191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59D99C4-232B-36C5-191C-B9D2FE602929}"/>
              </a:ext>
            </a:extLst>
          </p:cNvPr>
          <p:cNvSpPr/>
          <p:nvPr/>
        </p:nvSpPr>
        <p:spPr>
          <a:xfrm>
            <a:off x="4545874" y="4067186"/>
            <a:ext cx="3074126" cy="37137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06B154D-4E89-21C4-25D9-113FC6E2E6F1}"/>
              </a:ext>
            </a:extLst>
          </p:cNvPr>
          <p:cNvSpPr/>
          <p:nvPr/>
        </p:nvSpPr>
        <p:spPr>
          <a:xfrm>
            <a:off x="4543226" y="5241055"/>
            <a:ext cx="3074126" cy="47794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888FE56C-1041-A74B-8DF3-7517EBFD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801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3BBB360-1E2F-C07D-828E-C6A57CDAC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20" y="4353777"/>
            <a:ext cx="3740338" cy="2229865"/>
          </a:xfrm>
          <a:prstGeom prst="rect">
            <a:avLst/>
          </a:prstGeom>
        </p:spPr>
      </p:pic>
      <p:pic>
        <p:nvPicPr>
          <p:cNvPr id="4" name="図 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2204D462-C2DA-A3A9-9AEA-B44FA0666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43" y="4390049"/>
            <a:ext cx="3715239" cy="22149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1270788" cy="785249"/>
          </a:xfrm>
        </p:spPr>
        <p:txBody>
          <a:bodyPr>
            <a:normAutofit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-4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利用端末の管理（呼出モニター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〈Wait〉3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呼出モニターのテーマ・レイアウト・通知音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の変更方法</a:t>
            </a:r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タブレットからの操作</a:t>
            </a:r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7518391-EAF6-CEA8-AD17-A65B5719BC98}"/>
              </a:ext>
            </a:extLst>
          </p:cNvPr>
          <p:cNvSpPr/>
          <p:nvPr/>
        </p:nvSpPr>
        <p:spPr>
          <a:xfrm>
            <a:off x="1188710" y="2081003"/>
            <a:ext cx="4579005" cy="158383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2CB78D-03E3-2B74-0665-7E63B0980B22}"/>
              </a:ext>
            </a:extLst>
          </p:cNvPr>
          <p:cNvSpPr txBox="1"/>
          <p:nvPr/>
        </p:nvSpPr>
        <p:spPr>
          <a:xfrm>
            <a:off x="1358531" y="2237269"/>
            <a:ext cx="4344165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①　画面</a:t>
            </a:r>
            <a:r>
              <a:rPr lang="ja-JP" altLang="en-US" b="1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左下を長押</a:t>
            </a:r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しします。</a:t>
            </a:r>
            <a:endParaRPr lang="en-US" altLang="ja-JP">
              <a:solidFill>
                <a:srgbClr val="000000"/>
              </a:solidFill>
              <a:highlight>
                <a:srgbClr val="F5F5F5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②　「</a:t>
            </a:r>
            <a:r>
              <a:rPr lang="ja-JP" altLang="en-US" b="1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カスタム設定</a:t>
            </a:r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」をタップします。</a:t>
            </a:r>
            <a:endParaRPr lang="en-US" altLang="ja-JP">
              <a:solidFill>
                <a:srgbClr val="000000"/>
              </a:solidFill>
              <a:highlight>
                <a:srgbClr val="F5F5F5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③　テーマ・レイアウト・注文通知音を</a:t>
            </a:r>
            <a:endParaRPr lang="en-US" altLang="ja-JP">
              <a:solidFill>
                <a:srgbClr val="000000"/>
              </a:solidFill>
              <a:highlight>
                <a:srgbClr val="F5F5F5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　　設定して「</a:t>
            </a:r>
            <a:r>
              <a:rPr lang="ja-JP" altLang="en-US" b="1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確認</a:t>
            </a:r>
            <a:r>
              <a:rPr lang="ja-JP" altLang="en-US">
                <a:solidFill>
                  <a:srgbClr val="000000"/>
                </a:solidFill>
                <a:highlight>
                  <a:srgbClr val="F5F5F5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」をタップします。</a:t>
            </a:r>
            <a:endParaRPr lang="en-US" altLang="ja-JP">
              <a:solidFill>
                <a:srgbClr val="000000"/>
              </a:solidFill>
              <a:highlight>
                <a:srgbClr val="F5F5F5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30641D88-8197-BD6C-D390-390FFCB71CEA}"/>
              </a:ext>
            </a:extLst>
          </p:cNvPr>
          <p:cNvSpPr/>
          <p:nvPr/>
        </p:nvSpPr>
        <p:spPr>
          <a:xfrm>
            <a:off x="6109053" y="4130820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8DA727-FCAE-ECCA-4BD3-C26DC69D2291}"/>
              </a:ext>
            </a:extLst>
          </p:cNvPr>
          <p:cNvSpPr txBox="1"/>
          <p:nvPr/>
        </p:nvSpPr>
        <p:spPr>
          <a:xfrm>
            <a:off x="6147261" y="4142794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>
                <a:latin typeface="Impact" panose="020B0806030902050204" pitchFamily="34" charset="0"/>
              </a:rPr>
              <a:t>3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29220AA-A276-284C-0947-ACE84E4B502D}"/>
              </a:ext>
            </a:extLst>
          </p:cNvPr>
          <p:cNvSpPr/>
          <p:nvPr/>
        </p:nvSpPr>
        <p:spPr>
          <a:xfrm>
            <a:off x="6105470" y="1827400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BEDF5C0-3F21-ECC8-83AB-8E63B525B1B6}"/>
              </a:ext>
            </a:extLst>
          </p:cNvPr>
          <p:cNvSpPr txBox="1"/>
          <p:nvPr/>
        </p:nvSpPr>
        <p:spPr>
          <a:xfrm>
            <a:off x="6143678" y="1839374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1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EB4E9A15-6C55-39E2-69A3-A5B47F795667}"/>
              </a:ext>
            </a:extLst>
          </p:cNvPr>
          <p:cNvSpPr/>
          <p:nvPr/>
        </p:nvSpPr>
        <p:spPr>
          <a:xfrm>
            <a:off x="1250393" y="4130820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79B4874-EF8D-6ABA-6FCD-7BA4318BCC20}"/>
              </a:ext>
            </a:extLst>
          </p:cNvPr>
          <p:cNvSpPr txBox="1"/>
          <p:nvPr/>
        </p:nvSpPr>
        <p:spPr>
          <a:xfrm>
            <a:off x="1288601" y="4142794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2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pic>
        <p:nvPicPr>
          <p:cNvPr id="31746" name="Picture 2" descr="グラフ, ツリーマップ図&#10;&#10;自動的に生成された説明">
            <a:extLst>
              <a:ext uri="{FF2B5EF4-FFF2-40B4-BE49-F238E27FC236}">
                <a16:creationId xmlns:a16="http://schemas.microsoft.com/office/drawing/2014/main" id="{E6A7F1E8-4F52-D4DC-B44D-193892B4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93" y="2008650"/>
            <a:ext cx="3728139" cy="22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DF27AC-949D-9328-A24E-7A4A7B333474}"/>
              </a:ext>
            </a:extLst>
          </p:cNvPr>
          <p:cNvSpPr/>
          <p:nvPr/>
        </p:nvSpPr>
        <p:spPr>
          <a:xfrm>
            <a:off x="2820859" y="5381895"/>
            <a:ext cx="1655346" cy="27875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D097977-EA01-0B95-02F9-86C1D2E171B2}"/>
              </a:ext>
            </a:extLst>
          </p:cNvPr>
          <p:cNvSpPr/>
          <p:nvPr/>
        </p:nvSpPr>
        <p:spPr>
          <a:xfrm>
            <a:off x="8316685" y="6109275"/>
            <a:ext cx="452845" cy="22185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7F086060-BE14-D08F-C3FA-7AA16BE6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F696113-A2AA-D81D-D60A-34E6A24F708A}"/>
              </a:ext>
            </a:extLst>
          </p:cNvPr>
          <p:cNvSpPr/>
          <p:nvPr/>
        </p:nvSpPr>
        <p:spPr>
          <a:xfrm>
            <a:off x="6674619" y="4023257"/>
            <a:ext cx="695172" cy="2390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rgbClr val="FF0000"/>
                </a:solidFill>
              </a:rPr>
              <a:t>長押し</a:t>
            </a:r>
          </a:p>
        </p:txBody>
      </p:sp>
    </p:spTree>
    <p:extLst>
      <p:ext uri="{BB962C8B-B14F-4D97-AF65-F5344CB8AC3E}">
        <p14:creationId xmlns:p14="http://schemas.microsoft.com/office/powerpoint/2010/main" val="18871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B6B15CC-6B73-4DED-CBA9-1D1AC8C6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26" y="1898862"/>
            <a:ext cx="9906948" cy="174965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1357873" cy="785249"/>
          </a:xfrm>
        </p:spPr>
        <p:txBody>
          <a:bodyPr>
            <a:normAutofit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-4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利用端末の管理（呼出モニター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〈Wait〉4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呼出モニターのテーマ・レイアウト・通知音の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変更方法</a:t>
            </a:r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</a:t>
            </a:r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からの操作</a:t>
            </a:r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kumimoji="1" lang="ja-JP" altLang="en-US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A7518391-EAF6-CEA8-AD17-A65B5719BC98}"/>
              </a:ext>
            </a:extLst>
          </p:cNvPr>
          <p:cNvSpPr/>
          <p:nvPr/>
        </p:nvSpPr>
        <p:spPr>
          <a:xfrm>
            <a:off x="1119044" y="3995612"/>
            <a:ext cx="6198444" cy="24781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2CB78D-03E3-2B74-0665-7E63B0980B22}"/>
              </a:ext>
            </a:extLst>
          </p:cNvPr>
          <p:cNvSpPr txBox="1"/>
          <p:nvPr/>
        </p:nvSpPr>
        <p:spPr>
          <a:xfrm>
            <a:off x="1288864" y="4204133"/>
            <a:ext cx="6026730" cy="2147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①　メニューバーの店舗一覧から該当店舗を選択し、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「詳細」をクリックします。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②　「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端末管理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」画面を開き、「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Wait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端末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選択します。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③　変更するタブレットの「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編集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④　詳細画面でテーマ・レイアウト・通知音を変更し、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「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OK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D99546D-1174-DB52-E352-C49C518FA9B8}"/>
              </a:ext>
            </a:extLst>
          </p:cNvPr>
          <p:cNvSpPr/>
          <p:nvPr/>
        </p:nvSpPr>
        <p:spPr>
          <a:xfrm>
            <a:off x="4157111" y="1968180"/>
            <a:ext cx="662790" cy="3445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30641D88-8197-BD6C-D390-390FFCB71CEA}"/>
              </a:ext>
            </a:extLst>
          </p:cNvPr>
          <p:cNvSpPr/>
          <p:nvPr/>
        </p:nvSpPr>
        <p:spPr>
          <a:xfrm>
            <a:off x="9598889" y="3118469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78DA727-FCAE-ECCA-4BD3-C26DC69D2291}"/>
              </a:ext>
            </a:extLst>
          </p:cNvPr>
          <p:cNvSpPr txBox="1"/>
          <p:nvPr/>
        </p:nvSpPr>
        <p:spPr>
          <a:xfrm>
            <a:off x="9637097" y="3130443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>
                <a:latin typeface="Impact" panose="020B0806030902050204" pitchFamily="34" charset="0"/>
              </a:rPr>
              <a:t>3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329220AA-A276-284C-0947-ACE84E4B502D}"/>
              </a:ext>
            </a:extLst>
          </p:cNvPr>
          <p:cNvSpPr/>
          <p:nvPr/>
        </p:nvSpPr>
        <p:spPr>
          <a:xfrm>
            <a:off x="694212" y="2259908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BEDF5C0-3F21-ECC8-83AB-8E63B525B1B6}"/>
              </a:ext>
            </a:extLst>
          </p:cNvPr>
          <p:cNvSpPr txBox="1"/>
          <p:nvPr/>
        </p:nvSpPr>
        <p:spPr>
          <a:xfrm>
            <a:off x="732420" y="2271882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1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EB4E9A15-6C55-39E2-69A3-A5B47F795667}"/>
              </a:ext>
            </a:extLst>
          </p:cNvPr>
          <p:cNvSpPr/>
          <p:nvPr/>
        </p:nvSpPr>
        <p:spPr>
          <a:xfrm>
            <a:off x="3647523" y="1964915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79B4874-EF8D-6ABA-6FCD-7BA4318BCC20}"/>
              </a:ext>
            </a:extLst>
          </p:cNvPr>
          <p:cNvSpPr txBox="1"/>
          <p:nvPr/>
        </p:nvSpPr>
        <p:spPr>
          <a:xfrm>
            <a:off x="3685731" y="1976889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2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F8B65BA2-3C81-674D-9092-7D39824B9932}"/>
              </a:ext>
            </a:extLst>
          </p:cNvPr>
          <p:cNvSpPr/>
          <p:nvPr/>
        </p:nvSpPr>
        <p:spPr>
          <a:xfrm rot="10800000">
            <a:off x="7561973" y="3964358"/>
            <a:ext cx="3441893" cy="2582694"/>
          </a:xfrm>
          <a:prstGeom prst="wedgeRectCallout">
            <a:avLst>
              <a:gd name="adj1" fmla="val -25790"/>
              <a:gd name="adj2" fmla="val 5669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C3707604-2031-E7B0-14AB-4FD621818937}"/>
              </a:ext>
            </a:extLst>
          </p:cNvPr>
          <p:cNvSpPr/>
          <p:nvPr/>
        </p:nvSpPr>
        <p:spPr>
          <a:xfrm>
            <a:off x="10187856" y="3351802"/>
            <a:ext cx="358225" cy="2343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0D275F6E-976B-CABA-332C-671CB820D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13" y="3994679"/>
            <a:ext cx="3014033" cy="24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7C5723C1-DDF1-6491-BECE-548C7475E777}"/>
              </a:ext>
            </a:extLst>
          </p:cNvPr>
          <p:cNvSpPr/>
          <p:nvPr/>
        </p:nvSpPr>
        <p:spPr>
          <a:xfrm>
            <a:off x="10775265" y="5915539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3D56D9-55D1-087E-A720-15CB0958E5CA}"/>
              </a:ext>
            </a:extLst>
          </p:cNvPr>
          <p:cNvSpPr txBox="1"/>
          <p:nvPr/>
        </p:nvSpPr>
        <p:spPr>
          <a:xfrm>
            <a:off x="10813473" y="5927513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4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948F10E-F4F8-F644-717B-DB70C513D2D1}"/>
              </a:ext>
            </a:extLst>
          </p:cNvPr>
          <p:cNvSpPr/>
          <p:nvPr/>
        </p:nvSpPr>
        <p:spPr>
          <a:xfrm>
            <a:off x="10536185" y="6276087"/>
            <a:ext cx="270913" cy="2343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082FE545-0FAE-9615-5DD8-5B834028F430}"/>
              </a:ext>
            </a:extLst>
          </p:cNvPr>
          <p:cNvSpPr/>
          <p:nvPr/>
        </p:nvSpPr>
        <p:spPr>
          <a:xfrm>
            <a:off x="2816110" y="3274363"/>
            <a:ext cx="1188719" cy="3445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3B317A-05A2-C53B-AA60-1114B1BC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993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091FF51E-DFF5-3701-DD68-2B3CDA3BA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32" y="1986264"/>
            <a:ext cx="10085135" cy="41798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①　管理アカウントの追加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4A4483-AC89-4CC9-FBF1-4955612C63DC}"/>
              </a:ext>
            </a:extLst>
          </p:cNvPr>
          <p:cNvSpPr txBox="1"/>
          <p:nvPr/>
        </p:nvSpPr>
        <p:spPr>
          <a:xfrm>
            <a:off x="884903" y="1365710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社員や店舗スタッフにアカウント発行し、管理権限を付与します。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2BA591D-88B4-E55F-BD11-B59085121D65}"/>
              </a:ext>
            </a:extLst>
          </p:cNvPr>
          <p:cNvSpPr/>
          <p:nvPr/>
        </p:nvSpPr>
        <p:spPr>
          <a:xfrm>
            <a:off x="6496870" y="2837549"/>
            <a:ext cx="1421694" cy="40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4169DE-17A6-53EE-50C5-DD04F74883FA}"/>
              </a:ext>
            </a:extLst>
          </p:cNvPr>
          <p:cNvSpPr/>
          <p:nvPr/>
        </p:nvSpPr>
        <p:spPr>
          <a:xfrm>
            <a:off x="8446901" y="2785864"/>
            <a:ext cx="3378598" cy="4541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B86B9AC-DF5D-5F94-1B25-1F9CDAC72934}"/>
              </a:ext>
            </a:extLst>
          </p:cNvPr>
          <p:cNvSpPr txBox="1"/>
          <p:nvPr/>
        </p:nvSpPr>
        <p:spPr>
          <a:xfrm>
            <a:off x="8442527" y="2855046"/>
            <a:ext cx="351266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ja-JP" sz="1800" b="0" i="0" u="none" strike="noStrike" dirty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「＋新規」をクリックし</a:t>
            </a:r>
            <a:r>
              <a:rPr lang="ja-JP" altLang="ja-JP" dirty="0">
                <a:solidFill>
                  <a:srgbClr val="000000"/>
                </a:solidFill>
                <a:latin typeface="メイリオ"/>
                <a:ea typeface="メイリオ"/>
              </a:rPr>
              <a:t>ま</a:t>
            </a:r>
            <a:r>
              <a:rPr lang="ja-JP" altLang="ja-JP" sz="1800" b="0" i="0" u="none" strike="noStrike" dirty="0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す</a:t>
            </a:r>
            <a:r>
              <a:rPr lang="ja-JP" altLang="ja-JP" dirty="0">
                <a:solidFill>
                  <a:srgbClr val="000000"/>
                </a:solidFill>
                <a:latin typeface="メイリオ"/>
                <a:ea typeface="メイリオ"/>
              </a:rPr>
              <a:t>。</a:t>
            </a:r>
            <a:endParaRPr lang="ja-JP" altLang="ja-JP" b="1" dirty="0">
              <a:latin typeface="メイリオ"/>
              <a:ea typeface="メイリオ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812DFC5-E547-9B04-EBC8-58125DE79F41}"/>
              </a:ext>
            </a:extLst>
          </p:cNvPr>
          <p:cNvSpPr/>
          <p:nvPr/>
        </p:nvSpPr>
        <p:spPr>
          <a:xfrm>
            <a:off x="7996693" y="2755598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6AF867-A2FD-1DFB-4483-B88A3DA445CF}"/>
              </a:ext>
            </a:extLst>
          </p:cNvPr>
          <p:cNvSpPr txBox="1"/>
          <p:nvPr/>
        </p:nvSpPr>
        <p:spPr>
          <a:xfrm>
            <a:off x="8096273" y="2818093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FF850722-D58A-2B71-904F-4CDD3BE9A6C2}"/>
              </a:ext>
            </a:extLst>
          </p:cNvPr>
          <p:cNvSpPr/>
          <p:nvPr/>
        </p:nvSpPr>
        <p:spPr>
          <a:xfrm>
            <a:off x="2744261" y="2023742"/>
            <a:ext cx="6117078" cy="47785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Google Shape;264;p35">
            <a:extLst>
              <a:ext uri="{FF2B5EF4-FFF2-40B4-BE49-F238E27FC236}">
                <a16:creationId xmlns:a16="http://schemas.microsoft.com/office/drawing/2014/main" id="{8EEEE57C-4A3E-A74B-582A-102631699CDE}"/>
              </a:ext>
            </a:extLst>
          </p:cNvPr>
          <p:cNvSpPr txBox="1"/>
          <p:nvPr/>
        </p:nvSpPr>
        <p:spPr>
          <a:xfrm>
            <a:off x="2741022" y="2050332"/>
            <a:ext cx="6112237" cy="58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400"/>
            </a:pPr>
            <a:r>
              <a:rPr lang="en-US" altLang="ja-JP" err="1">
                <a:solidFill>
                  <a:srgbClr val="000000"/>
                </a:solidFill>
                <a:latin typeface="メイリオ"/>
                <a:ea typeface="メイリオ"/>
              </a:rPr>
              <a:t>elepay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ロゴをクリックし、別メニュー画面を開きます。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　</a:t>
            </a:r>
            <a:endParaRPr sz="600">
              <a:latin typeface="メイリオ"/>
              <a:ea typeface="メイリオ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631C05C-9CC6-A161-D2CD-F61AB003D8C4}"/>
              </a:ext>
            </a:extLst>
          </p:cNvPr>
          <p:cNvSpPr/>
          <p:nvPr/>
        </p:nvSpPr>
        <p:spPr>
          <a:xfrm>
            <a:off x="2235464" y="1986264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7D69C4-EBD9-82E9-A612-7EDB218A8D34}"/>
              </a:ext>
            </a:extLst>
          </p:cNvPr>
          <p:cNvSpPr txBox="1"/>
          <p:nvPr/>
        </p:nvSpPr>
        <p:spPr>
          <a:xfrm>
            <a:off x="2348032" y="2048759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スライド番号プレースホルダー 29">
            <a:extLst>
              <a:ext uri="{FF2B5EF4-FFF2-40B4-BE49-F238E27FC236}">
                <a16:creationId xmlns:a16="http://schemas.microsoft.com/office/drawing/2014/main" id="{6E56C0DD-75EF-8949-F44F-0CC401BF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7C50A27B-F3EB-9DA4-124C-902907B02142}"/>
              </a:ext>
            </a:extLst>
          </p:cNvPr>
          <p:cNvSpPr/>
          <p:nvPr/>
        </p:nvSpPr>
        <p:spPr>
          <a:xfrm>
            <a:off x="2850518" y="3443244"/>
            <a:ext cx="5479769" cy="4224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Google Shape;264;p35">
            <a:extLst>
              <a:ext uri="{FF2B5EF4-FFF2-40B4-BE49-F238E27FC236}">
                <a16:creationId xmlns:a16="http://schemas.microsoft.com/office/drawing/2014/main" id="{B81729ED-F593-A4EC-C35A-C8688CDA904E}"/>
              </a:ext>
            </a:extLst>
          </p:cNvPr>
          <p:cNvSpPr txBox="1"/>
          <p:nvPr/>
        </p:nvSpPr>
        <p:spPr>
          <a:xfrm>
            <a:off x="2857173" y="3432228"/>
            <a:ext cx="5591866" cy="57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メニューバーの「チーム管理」をクリックします。　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　　</a:t>
            </a:r>
            <a:endParaRPr lang="ja-JP" altLang="en-US" sz="600">
              <a:latin typeface="メイリオ"/>
              <a:ea typeface="メイリオ"/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CA7249D9-01CD-C892-21A4-05CBD3151FB7}"/>
              </a:ext>
            </a:extLst>
          </p:cNvPr>
          <p:cNvSpPr/>
          <p:nvPr/>
        </p:nvSpPr>
        <p:spPr>
          <a:xfrm>
            <a:off x="2383285" y="3391912"/>
            <a:ext cx="481546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EE731F3-C2DC-E3DC-54A9-45AFBA5C4832}"/>
              </a:ext>
            </a:extLst>
          </p:cNvPr>
          <p:cNvSpPr txBox="1"/>
          <p:nvPr/>
        </p:nvSpPr>
        <p:spPr>
          <a:xfrm>
            <a:off x="2487193" y="3454407"/>
            <a:ext cx="286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3B2C4C0-92C5-69E9-3DAE-3E8029058F26}"/>
              </a:ext>
            </a:extLst>
          </p:cNvPr>
          <p:cNvSpPr/>
          <p:nvPr/>
        </p:nvSpPr>
        <p:spPr>
          <a:xfrm>
            <a:off x="3394567" y="4233968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FBF0B03-FD94-5893-B6A0-9491A0CC7281}"/>
              </a:ext>
            </a:extLst>
          </p:cNvPr>
          <p:cNvSpPr/>
          <p:nvPr/>
        </p:nvSpPr>
        <p:spPr>
          <a:xfrm>
            <a:off x="3442634" y="4758000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D738642-582C-8463-F16D-25DA27480F61}"/>
              </a:ext>
            </a:extLst>
          </p:cNvPr>
          <p:cNvSpPr/>
          <p:nvPr/>
        </p:nvSpPr>
        <p:spPr>
          <a:xfrm>
            <a:off x="3361552" y="5192581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706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FBCFAAA-12EA-024C-FD73-74DC146F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50" y="2524134"/>
            <a:ext cx="10001865" cy="33472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700" b="1">
                <a:latin typeface="メイリオ" panose="020B0604030504040204" pitchFamily="50" charset="-128"/>
                <a:ea typeface="メイリオ" panose="020B0604030504040204" pitchFamily="50" charset="-128"/>
              </a:rPr>
              <a:t>-5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利用端末の管理（有人レジ</a:t>
            </a:r>
            <a:r>
              <a:rPr lang="en-US" altLang="ja-JP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〈POS〉1</a:t>
            </a:r>
            <a:r>
              <a:rPr lang="ja-JP" altLang="en-US" sz="33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3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端末がログアウトされてしまった場合に、端末連携コードを発行する方法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A915B766-7DDD-1BB0-A05B-A65F3BA68833}"/>
              </a:ext>
            </a:extLst>
          </p:cNvPr>
          <p:cNvSpPr/>
          <p:nvPr/>
        </p:nvSpPr>
        <p:spPr>
          <a:xfrm>
            <a:off x="5488097" y="5019534"/>
            <a:ext cx="4457096" cy="90229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9548566-8792-051E-BDE7-DC3E410505BA}"/>
              </a:ext>
            </a:extLst>
          </p:cNvPr>
          <p:cNvSpPr txBox="1"/>
          <p:nvPr/>
        </p:nvSpPr>
        <p:spPr>
          <a:xfrm>
            <a:off x="5591025" y="5167090"/>
            <a:ext cx="44574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該当端末の「端末連携」をクリックし、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/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端末コードを取得します。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0E5CE37-3D23-5801-59C0-FAFF2CFD3987}"/>
              </a:ext>
            </a:extLst>
          </p:cNvPr>
          <p:cNvSpPr/>
          <p:nvPr/>
        </p:nvSpPr>
        <p:spPr>
          <a:xfrm>
            <a:off x="5063844" y="5019534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196B56A-1C40-A6DB-ECEC-838BB6420CAB}"/>
              </a:ext>
            </a:extLst>
          </p:cNvPr>
          <p:cNvSpPr txBox="1"/>
          <p:nvPr/>
        </p:nvSpPr>
        <p:spPr>
          <a:xfrm>
            <a:off x="5169941" y="50820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CED6BFB-0902-09F6-3C5D-AC718B0CC40F}"/>
              </a:ext>
            </a:extLst>
          </p:cNvPr>
          <p:cNvSpPr/>
          <p:nvPr/>
        </p:nvSpPr>
        <p:spPr>
          <a:xfrm>
            <a:off x="9707877" y="4260487"/>
            <a:ext cx="548645" cy="22709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5BD2C69D-212F-66E5-B3D3-A20E021E2DEB}"/>
              </a:ext>
            </a:extLst>
          </p:cNvPr>
          <p:cNvSpPr/>
          <p:nvPr/>
        </p:nvSpPr>
        <p:spPr>
          <a:xfrm>
            <a:off x="3810395" y="4121311"/>
            <a:ext cx="1824069" cy="39793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8273F3E-D475-CB14-F6E9-ECA7889447F4}"/>
              </a:ext>
            </a:extLst>
          </p:cNvPr>
          <p:cNvSpPr/>
          <p:nvPr/>
        </p:nvSpPr>
        <p:spPr>
          <a:xfrm>
            <a:off x="2969618" y="1859690"/>
            <a:ext cx="6592387" cy="5783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28960BE-B213-3A49-6A8E-7C645FF752D9}"/>
              </a:ext>
            </a:extLst>
          </p:cNvPr>
          <p:cNvSpPr txBox="1"/>
          <p:nvPr/>
        </p:nvSpPr>
        <p:spPr>
          <a:xfrm>
            <a:off x="3122026" y="2007246"/>
            <a:ext cx="635289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29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ページの端末管理画面で「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POS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端末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」を選択します。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BAB1532B-B6F0-9286-C672-9127FAFD7AD6}"/>
              </a:ext>
            </a:extLst>
          </p:cNvPr>
          <p:cNvSpPr/>
          <p:nvPr/>
        </p:nvSpPr>
        <p:spPr>
          <a:xfrm>
            <a:off x="2545366" y="1886324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EAAFF19-A5A5-5A96-5E16-8B322F2B388F}"/>
              </a:ext>
            </a:extLst>
          </p:cNvPr>
          <p:cNvSpPr txBox="1"/>
          <p:nvPr/>
        </p:nvSpPr>
        <p:spPr>
          <a:xfrm>
            <a:off x="2651463" y="1948819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D9370F-947F-4DEF-6437-F20BE90A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365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7E0705F9-0A2B-C07A-E20F-510F1E4C0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21" y="2609600"/>
            <a:ext cx="6897486" cy="387983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300" b="1">
                <a:latin typeface="メイリオ"/>
                <a:ea typeface="メイリオ"/>
              </a:rPr>
              <a:t>⑤</a:t>
            </a:r>
            <a:r>
              <a:rPr lang="en-US" altLang="ja-JP" sz="2700" b="1">
                <a:latin typeface="メイリオ"/>
                <a:ea typeface="メイリオ"/>
              </a:rPr>
              <a:t>-5</a:t>
            </a:r>
            <a:r>
              <a:rPr lang="ja-JP" altLang="en-US" sz="3200" b="1">
                <a:latin typeface="メイリオ"/>
                <a:ea typeface="メイリオ"/>
              </a:rPr>
              <a:t>　</a:t>
            </a:r>
            <a:r>
              <a:rPr lang="ja-JP" altLang="en-US" sz="3300" b="1">
                <a:latin typeface="メイリオ"/>
                <a:ea typeface="メイリオ"/>
              </a:rPr>
              <a:t>利用端末の管理（有人レジ</a:t>
            </a:r>
            <a:r>
              <a:rPr lang="en-US" altLang="ja-JP" sz="3300" b="1">
                <a:latin typeface="メイリオ"/>
                <a:ea typeface="メイリオ"/>
              </a:rPr>
              <a:t>〈POS〉2</a:t>
            </a:r>
            <a:r>
              <a:rPr lang="ja-JP" altLang="en-US" sz="3300" b="1">
                <a:latin typeface="メイリオ"/>
                <a:ea typeface="メイリオ"/>
              </a:rPr>
              <a:t>）</a:t>
            </a:r>
            <a:endParaRPr kumimoji="1" lang="ja-JP" altLang="en-US" sz="3300" b="1">
              <a:latin typeface="メイリオ"/>
              <a:ea typeface="メイリオ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端末がログアウトされてしまった場合の、ログイン方法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1CB9997-BF93-97C3-38F3-714C2CB154CF}"/>
              </a:ext>
            </a:extLst>
          </p:cNvPr>
          <p:cNvSpPr/>
          <p:nvPr/>
        </p:nvSpPr>
        <p:spPr>
          <a:xfrm>
            <a:off x="5401018" y="1906911"/>
            <a:ext cx="4152286" cy="11983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301263-47B7-CDE2-E6E2-3FD8ADAB805A}"/>
              </a:ext>
            </a:extLst>
          </p:cNvPr>
          <p:cNvSpPr txBox="1"/>
          <p:nvPr/>
        </p:nvSpPr>
        <p:spPr>
          <a:xfrm>
            <a:off x="5570839" y="2063176"/>
            <a:ext cx="3916695" cy="9771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有人レジ端末のログイン画面に、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FF0000"/>
                </a:solidFill>
                <a:latin typeface="メイリオ"/>
                <a:ea typeface="メイリオ"/>
              </a:rPr>
              <a:t>❷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で取得した端末コードを入力し、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ログインをクリックします。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FD05C88-191F-D3DA-94B9-F8F68AC99499}"/>
              </a:ext>
            </a:extLst>
          </p:cNvPr>
          <p:cNvSpPr/>
          <p:nvPr/>
        </p:nvSpPr>
        <p:spPr>
          <a:xfrm>
            <a:off x="4973998" y="1909421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FBBBAF-A377-B958-421D-A827A51CB3EF}"/>
              </a:ext>
            </a:extLst>
          </p:cNvPr>
          <p:cNvSpPr txBox="1"/>
          <p:nvPr/>
        </p:nvSpPr>
        <p:spPr>
          <a:xfrm>
            <a:off x="5080095" y="1971916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59D99C4-232B-36C5-191C-B9D2FE602929}"/>
              </a:ext>
            </a:extLst>
          </p:cNvPr>
          <p:cNvSpPr/>
          <p:nvPr/>
        </p:nvSpPr>
        <p:spPr>
          <a:xfrm>
            <a:off x="4702629" y="4067186"/>
            <a:ext cx="2708366" cy="37137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06B154D-4E89-21C4-25D9-113FC6E2E6F1}"/>
              </a:ext>
            </a:extLst>
          </p:cNvPr>
          <p:cNvSpPr/>
          <p:nvPr/>
        </p:nvSpPr>
        <p:spPr>
          <a:xfrm>
            <a:off x="4702629" y="4987410"/>
            <a:ext cx="2708365" cy="38690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0B64E2-2500-759B-5ADE-DA14A64C5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6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6BC8B537-4334-85B3-DE2A-0309FF6A8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43" y="2855396"/>
            <a:ext cx="9681444" cy="213561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-6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利用端末の管理（プリンター）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プリンターの稼働を有効・無効にする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方法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1CB9997-BF93-97C3-38F3-714C2CB154CF}"/>
              </a:ext>
            </a:extLst>
          </p:cNvPr>
          <p:cNvSpPr/>
          <p:nvPr/>
        </p:nvSpPr>
        <p:spPr>
          <a:xfrm>
            <a:off x="1877178" y="1885596"/>
            <a:ext cx="8889651" cy="7985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301263-47B7-CDE2-E6E2-3FD8ADAB805A}"/>
              </a:ext>
            </a:extLst>
          </p:cNvPr>
          <p:cNvSpPr txBox="1"/>
          <p:nvPr/>
        </p:nvSpPr>
        <p:spPr>
          <a:xfrm>
            <a:off x="2037812" y="1975784"/>
            <a:ext cx="8485660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メニューバーの店舗一覧から、該当お店舗の「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詳細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」を開いて（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25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ページ参照）、「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プリンター管理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FD05C88-191F-D3DA-94B9-F8F68AC99499}"/>
              </a:ext>
            </a:extLst>
          </p:cNvPr>
          <p:cNvSpPr/>
          <p:nvPr/>
        </p:nvSpPr>
        <p:spPr>
          <a:xfrm>
            <a:off x="1467577" y="2022322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FBBBAF-A377-B958-421D-A827A51CB3EF}"/>
              </a:ext>
            </a:extLst>
          </p:cNvPr>
          <p:cNvSpPr txBox="1"/>
          <p:nvPr/>
        </p:nvSpPr>
        <p:spPr>
          <a:xfrm>
            <a:off x="1588902" y="2084817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06B154D-4E89-21C4-25D9-113FC6E2E6F1}"/>
              </a:ext>
            </a:extLst>
          </p:cNvPr>
          <p:cNvSpPr/>
          <p:nvPr/>
        </p:nvSpPr>
        <p:spPr>
          <a:xfrm>
            <a:off x="8386354" y="4156021"/>
            <a:ext cx="827315" cy="92107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F2B5C8E-4711-B255-FA8D-44EBD8AE8E08}"/>
              </a:ext>
            </a:extLst>
          </p:cNvPr>
          <p:cNvSpPr/>
          <p:nvPr/>
        </p:nvSpPr>
        <p:spPr>
          <a:xfrm>
            <a:off x="4162697" y="5316918"/>
            <a:ext cx="5817326" cy="94814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4DF7AF-10B9-1116-2437-CEACDEC0D76B}"/>
              </a:ext>
            </a:extLst>
          </p:cNvPr>
          <p:cNvSpPr txBox="1"/>
          <p:nvPr/>
        </p:nvSpPr>
        <p:spPr>
          <a:xfrm>
            <a:off x="4251490" y="5473183"/>
            <a:ext cx="5728533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「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ステータス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」の「未接続／連携済みをクリックして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プリンターの有効化・無効化を切り替えます。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EC2C171-B8C0-C6AE-6337-D3EAAF678C0B}"/>
              </a:ext>
            </a:extLst>
          </p:cNvPr>
          <p:cNvSpPr/>
          <p:nvPr/>
        </p:nvSpPr>
        <p:spPr>
          <a:xfrm>
            <a:off x="7556089" y="4887613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48ADFB-CEA4-50B6-E191-3149B69E3E25}"/>
              </a:ext>
            </a:extLst>
          </p:cNvPr>
          <p:cNvSpPr txBox="1"/>
          <p:nvPr/>
        </p:nvSpPr>
        <p:spPr>
          <a:xfrm>
            <a:off x="7662186" y="49501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5A9716-DD99-FA17-643A-43C06D577792}"/>
              </a:ext>
            </a:extLst>
          </p:cNvPr>
          <p:cNvSpPr/>
          <p:nvPr/>
        </p:nvSpPr>
        <p:spPr>
          <a:xfrm>
            <a:off x="6228388" y="2991567"/>
            <a:ext cx="964889" cy="34465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ー 15">
            <a:extLst>
              <a:ext uri="{FF2B5EF4-FFF2-40B4-BE49-F238E27FC236}">
                <a16:creationId xmlns:a16="http://schemas.microsoft.com/office/drawing/2014/main" id="{E45C46BF-2548-5392-299B-F726CCF8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141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D0087-61B7-1033-DD0D-E786944B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0" y="2175540"/>
            <a:ext cx="10338620" cy="125346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b="1">
                <a:latin typeface="メイリオ" panose="020B0604030504040204" pitchFamily="50" charset="-128"/>
                <a:ea typeface="メイリオ" panose="020B0604030504040204" pitchFamily="50" charset="-128"/>
              </a:rPr>
              <a:t>モバイルオーダー</a:t>
            </a:r>
            <a:br>
              <a:rPr lang="en-US" altLang="ja-JP" sz="40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40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モバイルオーダーご利用の際の関連設定</a:t>
            </a:r>
            <a:endParaRPr kumimoji="1" lang="ja-JP" altLang="en-US" sz="2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55A5B29C-F2E4-5B93-B7E3-992D96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" y="387818"/>
            <a:ext cx="2341431" cy="570828"/>
          </a:xfrm>
          <a:prstGeom prst="rect">
            <a:avLst/>
          </a:prstGeom>
          <a:ln>
            <a:noFill/>
          </a:ln>
        </p:spPr>
      </p:pic>
      <p:sp>
        <p:nvSpPr>
          <p:cNvPr id="6" name="フローチャート: 書類 5">
            <a:extLst>
              <a:ext uri="{FF2B5EF4-FFF2-40B4-BE49-F238E27FC236}">
                <a16:creationId xmlns:a16="http://schemas.microsoft.com/office/drawing/2014/main" id="{A41B230C-C81E-6B1C-B6F3-1D94A09F8897}"/>
              </a:ext>
            </a:extLst>
          </p:cNvPr>
          <p:cNvSpPr/>
          <p:nvPr/>
        </p:nvSpPr>
        <p:spPr>
          <a:xfrm rot="10800000">
            <a:off x="-19465" y="6358597"/>
            <a:ext cx="12211465" cy="499403"/>
          </a:xfrm>
          <a:prstGeom prst="flowChartDocument">
            <a:avLst/>
          </a:prstGeom>
          <a:gradFill flip="none" rotWithShape="1">
            <a:gsLst>
              <a:gs pos="0">
                <a:srgbClr val="FAAE32"/>
              </a:gs>
              <a:gs pos="50000">
                <a:schemeClr val="bg1"/>
              </a:gs>
              <a:gs pos="100000">
                <a:srgbClr val="796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5738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9812E4D6-E5C3-ECBC-206B-37809B4E0A3C}"/>
              </a:ext>
            </a:extLst>
          </p:cNvPr>
          <p:cNvGrpSpPr/>
          <p:nvPr/>
        </p:nvGrpSpPr>
        <p:grpSpPr>
          <a:xfrm>
            <a:off x="972319" y="1933916"/>
            <a:ext cx="9939041" cy="3801849"/>
            <a:chOff x="1510008" y="1961722"/>
            <a:chExt cx="9939041" cy="3801849"/>
          </a:xfrm>
        </p:grpSpPr>
        <p:pic>
          <p:nvPicPr>
            <p:cNvPr id="16" name="図 15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BB889317-F057-A8B0-C8E1-B16CB8212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008" y="1961722"/>
              <a:ext cx="9939041" cy="3801849"/>
            </a:xfrm>
            <a:prstGeom prst="rect">
              <a:avLst/>
            </a:prstGeom>
          </p:spPr>
        </p:pic>
        <p:pic>
          <p:nvPicPr>
            <p:cNvPr id="17" name="図 16" descr="テキスト, 手紙&#10;&#10;自動的に生成された説明">
              <a:extLst>
                <a:ext uri="{FF2B5EF4-FFF2-40B4-BE49-F238E27FC236}">
                  <a16:creationId xmlns:a16="http://schemas.microsoft.com/office/drawing/2014/main" id="{2FE1EC4A-1567-53D2-AB23-1A87125CB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726" y="4466113"/>
              <a:ext cx="1898303" cy="1210435"/>
            </a:xfrm>
            <a:prstGeom prst="rect">
              <a:avLst/>
            </a:prstGeom>
          </p:spPr>
        </p:pic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⑥　モバイルオーダー（注文用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コードの発行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84903" y="1365011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店内などに掲示する</a:t>
            </a:r>
            <a:r>
              <a:rPr kumimoji="1"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コードを発行します。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1CB9997-BF93-97C3-38F3-714C2CB154CF}"/>
              </a:ext>
            </a:extLst>
          </p:cNvPr>
          <p:cNvSpPr/>
          <p:nvPr/>
        </p:nvSpPr>
        <p:spPr>
          <a:xfrm>
            <a:off x="1589795" y="3265050"/>
            <a:ext cx="8042877" cy="52510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F301263-47B7-CDE2-E6E2-3FD8ADAB805A}"/>
              </a:ext>
            </a:extLst>
          </p:cNvPr>
          <p:cNvSpPr txBox="1"/>
          <p:nvPr/>
        </p:nvSpPr>
        <p:spPr>
          <a:xfrm>
            <a:off x="1700949" y="3366939"/>
            <a:ext cx="7779914" cy="38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メニューバーの「店舗」からサブメニューの「店舗一覧」を選択します。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FD05C88-191F-D3DA-94B9-F8F68AC99499}"/>
              </a:ext>
            </a:extLst>
          </p:cNvPr>
          <p:cNvSpPr/>
          <p:nvPr/>
        </p:nvSpPr>
        <p:spPr>
          <a:xfrm>
            <a:off x="1180194" y="3265050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FBBBAF-A377-B958-421D-A827A51CB3EF}"/>
              </a:ext>
            </a:extLst>
          </p:cNvPr>
          <p:cNvSpPr txBox="1"/>
          <p:nvPr/>
        </p:nvSpPr>
        <p:spPr>
          <a:xfrm>
            <a:off x="1301519" y="3327545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06B154D-4E89-21C4-25D9-113FC6E2E6F1}"/>
              </a:ext>
            </a:extLst>
          </p:cNvPr>
          <p:cNvSpPr/>
          <p:nvPr/>
        </p:nvSpPr>
        <p:spPr>
          <a:xfrm>
            <a:off x="9907054" y="5345097"/>
            <a:ext cx="296092" cy="28947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F2B5C8E-4711-B255-FA8D-44EBD8AE8E08}"/>
              </a:ext>
            </a:extLst>
          </p:cNvPr>
          <p:cNvSpPr/>
          <p:nvPr/>
        </p:nvSpPr>
        <p:spPr>
          <a:xfrm>
            <a:off x="4876800" y="5908587"/>
            <a:ext cx="5817326" cy="4788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4DF7AF-10B9-1116-2437-CEACDEC0D76B}"/>
              </a:ext>
            </a:extLst>
          </p:cNvPr>
          <p:cNvSpPr txBox="1"/>
          <p:nvPr/>
        </p:nvSpPr>
        <p:spPr>
          <a:xfrm>
            <a:off x="4965593" y="5970472"/>
            <a:ext cx="5817597" cy="38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運用する店舗の</a:t>
            </a: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QR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コードのマークをクリックします。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EC2C171-B8C0-C6AE-6337-D3EAAF678C0B}"/>
              </a:ext>
            </a:extLst>
          </p:cNvPr>
          <p:cNvSpPr/>
          <p:nvPr/>
        </p:nvSpPr>
        <p:spPr>
          <a:xfrm>
            <a:off x="9213669" y="5423783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48ADFB-CEA4-50B6-E191-3149B69E3E25}"/>
              </a:ext>
            </a:extLst>
          </p:cNvPr>
          <p:cNvSpPr txBox="1"/>
          <p:nvPr/>
        </p:nvSpPr>
        <p:spPr>
          <a:xfrm>
            <a:off x="9314310" y="54956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97D34E4-45AE-83B8-D4D3-0EC9ED852808}"/>
              </a:ext>
            </a:extLst>
          </p:cNvPr>
          <p:cNvSpPr/>
          <p:nvPr/>
        </p:nvSpPr>
        <p:spPr>
          <a:xfrm>
            <a:off x="1230358" y="2341130"/>
            <a:ext cx="371029" cy="2413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BF503DAC-1C37-3907-2C20-51399F55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3614FE1-F5A6-C19E-8FCC-087DF048A2D9}"/>
              </a:ext>
            </a:extLst>
          </p:cNvPr>
          <p:cNvSpPr/>
          <p:nvPr/>
        </p:nvSpPr>
        <p:spPr>
          <a:xfrm rot="16200000">
            <a:off x="1294818" y="3027260"/>
            <a:ext cx="296488" cy="1379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676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QR コード&#10;&#10;自動的に生成された説明">
            <a:extLst>
              <a:ext uri="{FF2B5EF4-FFF2-40B4-BE49-F238E27FC236}">
                <a16:creationId xmlns:a16="http://schemas.microsoft.com/office/drawing/2014/main" id="{101625D6-C874-D065-0060-8D669AD9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36" y="1830993"/>
            <a:ext cx="2836677" cy="47534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⑥　モバイルオーダー（注文用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コードの発行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76194" y="1365011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店内などに掲示する</a:t>
            </a:r>
            <a:r>
              <a:rPr kumimoji="1"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コードを発行します。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406B154D-4E89-21C4-25D9-113FC6E2E6F1}"/>
              </a:ext>
            </a:extLst>
          </p:cNvPr>
          <p:cNvSpPr/>
          <p:nvPr/>
        </p:nvSpPr>
        <p:spPr>
          <a:xfrm>
            <a:off x="3265725" y="6219930"/>
            <a:ext cx="1859639" cy="39066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F2B5C8E-4711-B255-FA8D-44EBD8AE8E08}"/>
              </a:ext>
            </a:extLst>
          </p:cNvPr>
          <p:cNvSpPr/>
          <p:nvPr/>
        </p:nvSpPr>
        <p:spPr>
          <a:xfrm>
            <a:off x="5640548" y="2535355"/>
            <a:ext cx="5054539" cy="29564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4DF7AF-10B9-1116-2437-CEACDEC0D76B}"/>
              </a:ext>
            </a:extLst>
          </p:cNvPr>
          <p:cNvSpPr txBox="1"/>
          <p:nvPr/>
        </p:nvSpPr>
        <p:spPr>
          <a:xfrm>
            <a:off x="5961172" y="2735370"/>
            <a:ext cx="5136081" cy="24519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en-US" altLang="ja-JP">
                <a:solidFill>
                  <a:srgbClr val="000000"/>
                </a:solidFill>
                <a:latin typeface="メイリオ"/>
                <a:ea typeface="メイリオ"/>
              </a:rPr>
              <a:t>QR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コードのマークをクリックすると、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左のポップアップ画面が出ます。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endParaRPr lang="en-US" altLang="ja-JP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rtl="0" fontAlgn="base">
              <a:lnSpc>
                <a:spcPts val="2300"/>
              </a:lnSpc>
            </a:pP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【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印刷する場合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】</a:t>
            </a: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「プリント」をクリックして印刷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endParaRPr lang="en-US" altLang="ja-JP" b="1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rtl="0" fontAlgn="base">
              <a:lnSpc>
                <a:spcPts val="2300"/>
              </a:lnSpc>
            </a:pP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【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画像ファイルとして保存する場合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】</a:t>
            </a: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「ダウンロード」をクリックして保存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EC2C171-B8C0-C6AE-6337-D3EAAF678C0B}"/>
              </a:ext>
            </a:extLst>
          </p:cNvPr>
          <p:cNvSpPr/>
          <p:nvPr/>
        </p:nvSpPr>
        <p:spPr>
          <a:xfrm>
            <a:off x="5273811" y="3825106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48ADFB-CEA4-50B6-E191-3149B69E3E25}"/>
              </a:ext>
            </a:extLst>
          </p:cNvPr>
          <p:cNvSpPr txBox="1"/>
          <p:nvPr/>
        </p:nvSpPr>
        <p:spPr>
          <a:xfrm>
            <a:off x="5379908" y="390876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C7260D4-405A-A135-DFFF-9C8096EE5C06}"/>
              </a:ext>
            </a:extLst>
          </p:cNvPr>
          <p:cNvSpPr txBox="1"/>
          <p:nvPr/>
        </p:nvSpPr>
        <p:spPr>
          <a:xfrm>
            <a:off x="876194" y="2247773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ポップアップ画面</a:t>
            </a:r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68C62425-EFDC-E93A-47A7-FA1F6F1E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062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3A2FB049-1B8E-467C-FCCC-BCB7959C5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355" y="1980882"/>
            <a:ext cx="5286749" cy="44079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⑦　モバイルオーダー（特定商取引法の設定）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76195" y="1365011"/>
            <a:ext cx="1031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モバイルオーダーを始めるには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「特定商取引法」という法律に基づいて設定を行う必要があります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F2B5C8E-4711-B255-FA8D-44EBD8AE8E08}"/>
              </a:ext>
            </a:extLst>
          </p:cNvPr>
          <p:cNvSpPr/>
          <p:nvPr/>
        </p:nvSpPr>
        <p:spPr>
          <a:xfrm>
            <a:off x="884902" y="2219368"/>
            <a:ext cx="4843617" cy="306726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4DF7AF-10B9-1116-2437-CEACDEC0D76B}"/>
              </a:ext>
            </a:extLst>
          </p:cNvPr>
          <p:cNvSpPr txBox="1"/>
          <p:nvPr/>
        </p:nvSpPr>
        <p:spPr>
          <a:xfrm>
            <a:off x="925896" y="2443925"/>
            <a:ext cx="4802623" cy="27469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【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設定方法</a:t>
            </a:r>
            <a:r>
              <a:rPr lang="en-US" altLang="ja-JP" b="1">
                <a:solidFill>
                  <a:srgbClr val="000000"/>
                </a:solidFill>
                <a:latin typeface="メイリオ"/>
                <a:ea typeface="メイリオ"/>
              </a:rPr>
              <a:t>】</a:t>
            </a: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①　メニューバーの「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規約設定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」から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サブメニューの「</a:t>
            </a:r>
            <a:r>
              <a:rPr lang="ja-JP" altLang="en-US" b="1">
                <a:solidFill>
                  <a:srgbClr val="000000"/>
                </a:solidFill>
                <a:latin typeface="メイリオ"/>
                <a:ea typeface="メイリオ"/>
              </a:rPr>
              <a:t>特定商取引法</a:t>
            </a: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」を選択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endParaRPr lang="en-US" altLang="ja-JP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②　必須項目を入力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③　内容を確認し「保存」をクリックして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　　設定します。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0AB76FE-5CC8-DE96-D4EA-6661D0347953}"/>
              </a:ext>
            </a:extLst>
          </p:cNvPr>
          <p:cNvSpPr/>
          <p:nvPr/>
        </p:nvSpPr>
        <p:spPr>
          <a:xfrm>
            <a:off x="7891543" y="6175800"/>
            <a:ext cx="453721" cy="24387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732AE40A-B0AC-B8AF-8D19-5C09777D0E13}"/>
              </a:ext>
            </a:extLst>
          </p:cNvPr>
          <p:cNvSpPr/>
          <p:nvPr/>
        </p:nvSpPr>
        <p:spPr>
          <a:xfrm>
            <a:off x="7185673" y="3866191"/>
            <a:ext cx="4038874" cy="1117908"/>
          </a:xfrm>
          <a:prstGeom prst="wedgeRectCallout">
            <a:avLst>
              <a:gd name="adj1" fmla="val 26973"/>
              <a:gd name="adj2" fmla="val 69110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D6A5A4-3E85-3E0B-A89F-4C5F1F91DB12}"/>
              </a:ext>
            </a:extLst>
          </p:cNvPr>
          <p:cNvSpPr txBox="1"/>
          <p:nvPr/>
        </p:nvSpPr>
        <p:spPr>
          <a:xfrm>
            <a:off x="7185673" y="3979746"/>
            <a:ext cx="3943080" cy="8515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000"/>
              </a:lnSpc>
            </a:pPr>
            <a:r>
              <a:rPr lang="ja-JP" altLang="en-US" sz="14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右上の</a:t>
            </a:r>
            <a:r>
              <a:rPr lang="ja-JP" altLang="ja-JP" sz="1400" b="0" i="0" u="none" strike="noStrike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「自動入力」ボタンをクリックすると、自動で入力されますが、汎用的な内容なので必要に応じて内容を変更してください</a:t>
            </a:r>
            <a:r>
              <a:rPr lang="ja-JP" altLang="en-US" sz="1400" b="0" i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/>
                <a:ea typeface="メイリオ"/>
              </a:rPr>
              <a:t>。</a:t>
            </a:r>
            <a:endParaRPr lang="en-US" altLang="ja-JP" sz="1400" b="0" i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メイリオ"/>
              <a:ea typeface="メイリオ"/>
            </a:endParaRPr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EE66CF2B-DFC6-ABCC-5687-1BEA8A7A5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665" y="5202248"/>
            <a:ext cx="1097316" cy="1239591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A5E54CF2-F833-AD61-40D3-FF91305CF2C5}"/>
              </a:ext>
            </a:extLst>
          </p:cNvPr>
          <p:cNvSpPr/>
          <p:nvPr/>
        </p:nvSpPr>
        <p:spPr>
          <a:xfrm>
            <a:off x="6069036" y="4145759"/>
            <a:ext cx="339634" cy="13510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FF2B96E2-2CCD-341D-1034-698881439399}"/>
              </a:ext>
            </a:extLst>
          </p:cNvPr>
          <p:cNvSpPr/>
          <p:nvPr/>
        </p:nvSpPr>
        <p:spPr>
          <a:xfrm>
            <a:off x="5982420" y="4325238"/>
            <a:ext cx="546009" cy="14900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A2049568-FB3D-AFBD-9BCF-F058EBF4BD56}"/>
              </a:ext>
            </a:extLst>
          </p:cNvPr>
          <p:cNvSpPr/>
          <p:nvPr/>
        </p:nvSpPr>
        <p:spPr>
          <a:xfrm>
            <a:off x="7356957" y="6045323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3A21A9E-1B8C-F35D-A68B-ACDFAE4607C6}"/>
              </a:ext>
            </a:extLst>
          </p:cNvPr>
          <p:cNvSpPr txBox="1"/>
          <p:nvPr/>
        </p:nvSpPr>
        <p:spPr>
          <a:xfrm>
            <a:off x="7385269" y="6067193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>
                <a:latin typeface="Impact" panose="020B0806030902050204" pitchFamily="34" charset="0"/>
              </a:rPr>
              <a:t>3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0A575C7-DEE8-59EC-17F2-D2FE95370479}"/>
              </a:ext>
            </a:extLst>
          </p:cNvPr>
          <p:cNvSpPr/>
          <p:nvPr/>
        </p:nvSpPr>
        <p:spPr>
          <a:xfrm>
            <a:off x="6737204" y="3066497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39725A-24B3-88D7-760A-23697DEB909D}"/>
              </a:ext>
            </a:extLst>
          </p:cNvPr>
          <p:cNvSpPr txBox="1"/>
          <p:nvPr/>
        </p:nvSpPr>
        <p:spPr>
          <a:xfrm>
            <a:off x="6775412" y="3088367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1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C71C0EDC-AB0E-F891-9BCB-FEC4ECB6AF1B}"/>
              </a:ext>
            </a:extLst>
          </p:cNvPr>
          <p:cNvSpPr/>
          <p:nvPr/>
        </p:nvSpPr>
        <p:spPr>
          <a:xfrm>
            <a:off x="7353584" y="2280170"/>
            <a:ext cx="362503" cy="3625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949B974-96FF-4565-9741-842754E9411F}"/>
              </a:ext>
            </a:extLst>
          </p:cNvPr>
          <p:cNvSpPr txBox="1"/>
          <p:nvPr/>
        </p:nvSpPr>
        <p:spPr>
          <a:xfrm>
            <a:off x="7391792" y="2311936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>
                <a:latin typeface="Impact" panose="020B0806030902050204" pitchFamily="34" charset="0"/>
              </a:rPr>
              <a:t>2</a:t>
            </a:r>
            <a:endParaRPr kumimoji="1" lang="ja-JP" altLang="en-US" sz="1600">
              <a:latin typeface="Impact" panose="020B0806030902050204" pitchFamily="34" charset="0"/>
            </a:endParaRPr>
          </a:p>
        </p:txBody>
      </p: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B05069C0-BB0F-6910-82DF-A2865FA6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43978C80-9BC9-44D2-8914-AB714AE7A949}"/>
              </a:ext>
            </a:extLst>
          </p:cNvPr>
          <p:cNvSpPr/>
          <p:nvPr/>
        </p:nvSpPr>
        <p:spPr>
          <a:xfrm>
            <a:off x="10400563" y="2000297"/>
            <a:ext cx="365760" cy="167640"/>
          </a:xfrm>
          <a:prstGeom prst="rightArrow">
            <a:avLst/>
          </a:prstGeom>
          <a:solidFill>
            <a:srgbClr val="215F9A"/>
          </a:solidFill>
          <a:ln>
            <a:solidFill>
              <a:srgbClr val="215F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976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D0087-61B7-1033-DD0D-E786944B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0" y="2175540"/>
            <a:ext cx="10338620" cy="125346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注文の確認方法</a:t>
            </a:r>
            <a:b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注文詳細情報の確認方法について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55A5B29C-F2E4-5B93-B7E3-992D96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" y="387818"/>
            <a:ext cx="2341431" cy="570828"/>
          </a:xfrm>
          <a:prstGeom prst="rect">
            <a:avLst/>
          </a:prstGeom>
          <a:ln>
            <a:noFill/>
          </a:ln>
        </p:spPr>
      </p:pic>
      <p:sp>
        <p:nvSpPr>
          <p:cNvPr id="6" name="フローチャート: 書類 5">
            <a:extLst>
              <a:ext uri="{FF2B5EF4-FFF2-40B4-BE49-F238E27FC236}">
                <a16:creationId xmlns:a16="http://schemas.microsoft.com/office/drawing/2014/main" id="{A41B230C-C81E-6B1C-B6F3-1D94A09F8897}"/>
              </a:ext>
            </a:extLst>
          </p:cNvPr>
          <p:cNvSpPr/>
          <p:nvPr/>
        </p:nvSpPr>
        <p:spPr>
          <a:xfrm rot="10800000">
            <a:off x="-19465" y="6358597"/>
            <a:ext cx="12211465" cy="499403"/>
          </a:xfrm>
          <a:prstGeom prst="flowChartDocument">
            <a:avLst/>
          </a:prstGeom>
          <a:gradFill flip="none" rotWithShape="1">
            <a:gsLst>
              <a:gs pos="0">
                <a:srgbClr val="FAAE32"/>
              </a:gs>
              <a:gs pos="50000">
                <a:schemeClr val="bg1"/>
              </a:gs>
              <a:gs pos="100000">
                <a:srgbClr val="796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23C9A9-B5BC-B78A-F002-FCCDB1B2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BA4A-4D59-451D-ACB2-FDB5E2D1802C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7383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20;p68" descr="図 14">
            <a:extLst>
              <a:ext uri="{FF2B5EF4-FFF2-40B4-BE49-F238E27FC236}">
                <a16:creationId xmlns:a16="http://schemas.microsoft.com/office/drawing/2014/main" id="{56809A84-F70B-4EBB-22D1-6E0CD690475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859"/>
          <a:stretch/>
        </p:blipFill>
        <p:spPr>
          <a:xfrm>
            <a:off x="925896" y="1822773"/>
            <a:ext cx="10115013" cy="43221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⑧　注文の確認方法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F2B5C8E-4711-B255-FA8D-44EBD8AE8E08}"/>
              </a:ext>
            </a:extLst>
          </p:cNvPr>
          <p:cNvSpPr/>
          <p:nvPr/>
        </p:nvSpPr>
        <p:spPr>
          <a:xfrm>
            <a:off x="1433541" y="3229187"/>
            <a:ext cx="4662459" cy="84983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4DF7AF-10B9-1116-2437-CEACDEC0D76B}"/>
              </a:ext>
            </a:extLst>
          </p:cNvPr>
          <p:cNvSpPr txBox="1"/>
          <p:nvPr/>
        </p:nvSpPr>
        <p:spPr>
          <a:xfrm>
            <a:off x="1546095" y="3318572"/>
            <a:ext cx="4449188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メニューバーより「注文」をクリックし、注文管理画面を表示します。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05CC3B2-5EBA-3799-5CF6-D5DA78211647}"/>
              </a:ext>
            </a:extLst>
          </p:cNvPr>
          <p:cNvSpPr/>
          <p:nvPr/>
        </p:nvSpPr>
        <p:spPr>
          <a:xfrm>
            <a:off x="1029766" y="3391554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20EEBA-D6E9-64B0-9B32-33AAFA712268}"/>
              </a:ext>
            </a:extLst>
          </p:cNvPr>
          <p:cNvSpPr txBox="1"/>
          <p:nvPr/>
        </p:nvSpPr>
        <p:spPr>
          <a:xfrm>
            <a:off x="1151091" y="3454049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  <a:ea typeface="メイリオ" panose="020B0604030504040204" pitchFamily="50" charset="-128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2C2EB49-142B-0140-C00D-65613986C2FE}"/>
              </a:ext>
            </a:extLst>
          </p:cNvPr>
          <p:cNvSpPr/>
          <p:nvPr/>
        </p:nvSpPr>
        <p:spPr>
          <a:xfrm rot="16200000">
            <a:off x="10194552" y="3654323"/>
            <a:ext cx="262551" cy="28327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69F8B92-3A2D-D2B2-8AC1-938CEE389743}"/>
              </a:ext>
            </a:extLst>
          </p:cNvPr>
          <p:cNvSpPr/>
          <p:nvPr/>
        </p:nvSpPr>
        <p:spPr>
          <a:xfrm>
            <a:off x="7454507" y="4301316"/>
            <a:ext cx="3836902" cy="84983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8AB0D13-2FC7-5D75-D878-E71230798BC0}"/>
              </a:ext>
            </a:extLst>
          </p:cNvPr>
          <p:cNvSpPr txBox="1"/>
          <p:nvPr/>
        </p:nvSpPr>
        <p:spPr>
          <a:xfrm>
            <a:off x="7527305" y="4390701"/>
            <a:ext cx="3965552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該当注文の「詳細」をクリックし、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注文情報画面に移動します。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6605BE-89AA-907F-7C7D-CCEA28085BEC}"/>
              </a:ext>
            </a:extLst>
          </p:cNvPr>
          <p:cNvSpPr/>
          <p:nvPr/>
        </p:nvSpPr>
        <p:spPr>
          <a:xfrm>
            <a:off x="9530037" y="3835334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DEF2B6-9D57-34C7-B051-1EF0ADA5A41C}"/>
              </a:ext>
            </a:extLst>
          </p:cNvPr>
          <p:cNvSpPr txBox="1"/>
          <p:nvPr/>
        </p:nvSpPr>
        <p:spPr>
          <a:xfrm>
            <a:off x="9636134" y="38978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  <a:ea typeface="メイリオ" panose="020B0604030504040204" pitchFamily="50" charset="-128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スライド番号プレースホルダー 30">
            <a:extLst>
              <a:ext uri="{FF2B5EF4-FFF2-40B4-BE49-F238E27FC236}">
                <a16:creationId xmlns:a16="http://schemas.microsoft.com/office/drawing/2014/main" id="{5ED50FDF-438C-3D95-1E81-3BAE8099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8DCE4673-BAB8-A648-8D8F-20A49FCE273B}"/>
              </a:ext>
            </a:extLst>
          </p:cNvPr>
          <p:cNvSpPr/>
          <p:nvPr/>
        </p:nvSpPr>
        <p:spPr>
          <a:xfrm rot="16200000">
            <a:off x="1064568" y="3014723"/>
            <a:ext cx="375656" cy="20260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347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40;p69">
            <a:extLst>
              <a:ext uri="{FF2B5EF4-FFF2-40B4-BE49-F238E27FC236}">
                <a16:creationId xmlns:a16="http://schemas.microsoft.com/office/drawing/2014/main" id="{EA3B8D4A-4479-AF6E-A474-C4A4E6B34B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715"/>
          <a:stretch/>
        </p:blipFill>
        <p:spPr>
          <a:xfrm>
            <a:off x="965651" y="1847140"/>
            <a:ext cx="9577860" cy="42970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⑧　注文の確認方法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A8A711-7B53-AE0A-DD22-61B7C4F3EEEF}"/>
              </a:ext>
            </a:extLst>
          </p:cNvPr>
          <p:cNvSpPr txBox="1"/>
          <p:nvPr/>
        </p:nvSpPr>
        <p:spPr>
          <a:xfrm>
            <a:off x="876195" y="1365011"/>
            <a:ext cx="1031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注文情報の確認画面です。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0A93E36-E130-8573-09E3-4F2C8FCE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59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DAD8AB8-3BC9-9C74-677E-7C99E372F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57" y="1893788"/>
            <a:ext cx="10187368" cy="3598502"/>
          </a:xfrm>
          <a:prstGeom prst="rect">
            <a:avLst/>
          </a:prstGeom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①　管理アカウントの追加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4A4483-AC89-4CC9-FBF1-4955612C63DC}"/>
              </a:ext>
            </a:extLst>
          </p:cNvPr>
          <p:cNvSpPr txBox="1"/>
          <p:nvPr/>
        </p:nvSpPr>
        <p:spPr>
          <a:xfrm>
            <a:off x="884903" y="1365710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社員や店舗スタッフにアカウント発行し、管理権限を付与します。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2BA591D-88B4-E55F-BD11-B59085121D65}"/>
              </a:ext>
            </a:extLst>
          </p:cNvPr>
          <p:cNvSpPr/>
          <p:nvPr/>
        </p:nvSpPr>
        <p:spPr>
          <a:xfrm>
            <a:off x="3214292" y="5195326"/>
            <a:ext cx="906856" cy="4224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4169DE-17A6-53EE-50C5-DD04F74883FA}"/>
              </a:ext>
            </a:extLst>
          </p:cNvPr>
          <p:cNvSpPr/>
          <p:nvPr/>
        </p:nvSpPr>
        <p:spPr>
          <a:xfrm>
            <a:off x="6039464" y="3761171"/>
            <a:ext cx="4623235" cy="20750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B86B9AC-DF5D-5F94-1B25-1F9CDAC72934}"/>
              </a:ext>
            </a:extLst>
          </p:cNvPr>
          <p:cNvSpPr txBox="1"/>
          <p:nvPr/>
        </p:nvSpPr>
        <p:spPr>
          <a:xfrm>
            <a:off x="6039464" y="3883396"/>
            <a:ext cx="4554075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ts val="2300"/>
              </a:lnSpc>
              <a:buAutoNum type="arabicPeriod"/>
            </a:pP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アカウント付与するスタッフのメールアドレスを入力します。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marL="342900" indent="-342900">
              <a:lnSpc>
                <a:spcPts val="2300"/>
              </a:lnSpc>
              <a:buAutoNum type="arabicPeriod"/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「役割」で閲覧権限を選択します。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marL="342900" indent="-342900">
              <a:lnSpc>
                <a:spcPts val="2300"/>
              </a:lnSpc>
              <a:buAutoNum type="arabicPeriod"/>
            </a:pPr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アクセスできるアプリを選択します。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pPr marL="342900" indent="-342900">
              <a:lnSpc>
                <a:spcPts val="2300"/>
              </a:lnSpc>
              <a:buAutoNum type="arabicPeriod"/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招待するをクリックして、招待メールを送信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します。　</a:t>
            </a:r>
            <a:r>
              <a:rPr lang="ja-JP" altLang="ja-JP" sz="1800" b="1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　　</a:t>
            </a:r>
            <a:endParaRPr lang="ja-JP" altLang="en-US">
              <a:latin typeface="メイリオ"/>
              <a:ea typeface="メイリオ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812DFC5-E547-9B04-EBC8-58125DE79F41}"/>
              </a:ext>
            </a:extLst>
          </p:cNvPr>
          <p:cNvSpPr/>
          <p:nvPr/>
        </p:nvSpPr>
        <p:spPr>
          <a:xfrm>
            <a:off x="5570750" y="4064947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6AF867-A2FD-1DFB-4483-B88A3DA445CF}"/>
              </a:ext>
            </a:extLst>
          </p:cNvPr>
          <p:cNvSpPr txBox="1"/>
          <p:nvPr/>
        </p:nvSpPr>
        <p:spPr>
          <a:xfrm>
            <a:off x="5672283" y="41195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D756B1-9B6A-0AFC-3522-43FADC172E5A}"/>
              </a:ext>
            </a:extLst>
          </p:cNvPr>
          <p:cNvSpPr txBox="1"/>
          <p:nvPr/>
        </p:nvSpPr>
        <p:spPr>
          <a:xfrm>
            <a:off x="2701780" y="3516275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ACCAD7-E3C3-983C-32BD-68FCB1B88FD6}"/>
              </a:ext>
            </a:extLst>
          </p:cNvPr>
          <p:cNvSpPr txBox="1"/>
          <p:nvPr/>
        </p:nvSpPr>
        <p:spPr>
          <a:xfrm>
            <a:off x="2795562" y="270612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A14FCB-1733-3A8B-F102-D315EDA7C0D6}"/>
              </a:ext>
            </a:extLst>
          </p:cNvPr>
          <p:cNvSpPr txBox="1"/>
          <p:nvPr/>
        </p:nvSpPr>
        <p:spPr>
          <a:xfrm>
            <a:off x="2345227" y="2303569"/>
            <a:ext cx="253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6E9980-FE29-7AE8-A9DE-EF98D97F2C90}"/>
              </a:ext>
            </a:extLst>
          </p:cNvPr>
          <p:cNvSpPr txBox="1"/>
          <p:nvPr/>
        </p:nvSpPr>
        <p:spPr>
          <a:xfrm>
            <a:off x="2872491" y="514198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4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1A65247A-CBF4-5504-D4AD-03DDC52F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125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D0087-61B7-1033-DD0D-E786944B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0" y="2175540"/>
            <a:ext cx="10338620" cy="125346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返金処理と返金情報の記録</a:t>
            </a:r>
            <a:b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en-US" altLang="ja-JP" sz="24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StarPay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-Order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管理画面での返金処理方法と決済方法ごとの違いについて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55A5B29C-F2E4-5B93-B7E3-992D96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" y="387818"/>
            <a:ext cx="2341431" cy="570828"/>
          </a:xfrm>
          <a:prstGeom prst="rect">
            <a:avLst/>
          </a:prstGeom>
          <a:ln>
            <a:noFill/>
          </a:ln>
        </p:spPr>
      </p:pic>
      <p:sp>
        <p:nvSpPr>
          <p:cNvPr id="6" name="フローチャート: 書類 5">
            <a:extLst>
              <a:ext uri="{FF2B5EF4-FFF2-40B4-BE49-F238E27FC236}">
                <a16:creationId xmlns:a16="http://schemas.microsoft.com/office/drawing/2014/main" id="{A41B230C-C81E-6B1C-B6F3-1D94A09F8897}"/>
              </a:ext>
            </a:extLst>
          </p:cNvPr>
          <p:cNvSpPr/>
          <p:nvPr/>
        </p:nvSpPr>
        <p:spPr>
          <a:xfrm rot="10800000">
            <a:off x="-19465" y="6358597"/>
            <a:ext cx="12211465" cy="499403"/>
          </a:xfrm>
          <a:prstGeom prst="flowChartDocument">
            <a:avLst/>
          </a:prstGeom>
          <a:gradFill flip="none" rotWithShape="1">
            <a:gsLst>
              <a:gs pos="0">
                <a:srgbClr val="FAAE32"/>
              </a:gs>
              <a:gs pos="50000">
                <a:schemeClr val="bg1"/>
              </a:gs>
              <a:gs pos="100000">
                <a:srgbClr val="796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267FDE2-2470-89BE-648D-B6C65E01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BA4A-4D59-451D-ACB2-FDB5E2D1802C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963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DCE7B-D3AB-86EF-CB77-A67BB53D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AE0BE86-6BF1-0701-CC53-8D55531FF972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スライド番号プレースホルダー 29">
            <a:extLst>
              <a:ext uri="{FF2B5EF4-FFF2-40B4-BE49-F238E27FC236}">
                <a16:creationId xmlns:a16="http://schemas.microsoft.com/office/drawing/2014/main" id="{0A6C87AB-67A5-6032-513A-0715FACF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F132207-56DA-8D29-F8B4-D04F83B4507B}"/>
              </a:ext>
            </a:extLst>
          </p:cNvPr>
          <p:cNvSpPr/>
          <p:nvPr/>
        </p:nvSpPr>
        <p:spPr>
          <a:xfrm>
            <a:off x="3394567" y="2995102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E808590-085A-90A7-567E-EDFD4D914D59}"/>
              </a:ext>
            </a:extLst>
          </p:cNvPr>
          <p:cNvSpPr/>
          <p:nvPr/>
        </p:nvSpPr>
        <p:spPr>
          <a:xfrm>
            <a:off x="3442634" y="3519134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176CBA3-6A54-E14B-B2DF-BD9557DD8101}"/>
              </a:ext>
            </a:extLst>
          </p:cNvPr>
          <p:cNvSpPr/>
          <p:nvPr/>
        </p:nvSpPr>
        <p:spPr>
          <a:xfrm>
            <a:off x="3361552" y="3953715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ED79017-52F5-9D08-296A-BF15AE18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482600"/>
            <a:ext cx="10001250" cy="785813"/>
          </a:xfrm>
        </p:spPr>
        <p:txBody>
          <a:bodyPr>
            <a:normAutofit/>
          </a:bodyPr>
          <a:lstStyle/>
          <a:p>
            <a:r>
              <a:rPr kumimoji="1" lang="ja-JP" altLang="ja-JP" sz="2800" b="1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⑨　</a:t>
            </a:r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返金処理と返金情報の記録　（返金処理の手順）</a:t>
            </a:r>
            <a:endParaRPr kumimoji="1" lang="ja-JP" altLang="en-US" sz="28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5B3468-9A40-5FBF-5013-CA7F4A5EC073}"/>
              </a:ext>
            </a:extLst>
          </p:cNvPr>
          <p:cNvSpPr txBox="1"/>
          <p:nvPr/>
        </p:nvSpPr>
        <p:spPr>
          <a:xfrm>
            <a:off x="2244212" y="3130476"/>
            <a:ext cx="7590504" cy="682238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fontAlgn="base">
              <a:lnSpc>
                <a:spcPts val="2300"/>
              </a:lnSpc>
            </a:pPr>
            <a:r>
              <a: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KIOSK</a:t>
            </a: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オーダー・モバイルオーダー、決済端末、決済方法によって</a:t>
            </a:r>
            <a:endParaRPr lang="en-US" altLang="ja-JP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 fontAlgn="base">
              <a:lnSpc>
                <a:spcPts val="2300"/>
              </a:lnSpc>
            </a:pPr>
            <a:r>
              <a:rPr lang="ja-JP" altLang="en-US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返金処理</a:t>
            </a:r>
            <a:r>
              <a:rPr kumimoji="1" lang="ja-JP" altLang="en-US" sz="1800" kern="120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の方法が違います</a:t>
            </a:r>
            <a:r>
              <a:rPr kumimoji="1" lang="ja-JP" altLang="en-US" sz="1800" kern="120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ので、ご注意ください</a:t>
            </a:r>
            <a:r>
              <a:rPr kumimoji="1" lang="ja-JP" altLang="ja-JP" sz="1800" kern="120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B4167A-43A7-C4B3-2F01-561FE40CC7FB}"/>
              </a:ext>
            </a:extLst>
          </p:cNvPr>
          <p:cNvSpPr txBox="1"/>
          <p:nvPr/>
        </p:nvSpPr>
        <p:spPr>
          <a:xfrm>
            <a:off x="1044678" y="1668212"/>
            <a:ext cx="10309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返金処理の手順</a:t>
            </a:r>
            <a:endParaRPr kumimoji="1" lang="en-US" altLang="ja-JP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ja-JP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StarPay</a:t>
            </a:r>
            <a:r>
              <a:rPr kumimoji="1"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-Order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管理画面で、返金処理を行う注文の決済方法を確認します。（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48~49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ページ）</a:t>
            </a:r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決済端末・決済方法別の返金方法（</a:t>
            </a:r>
            <a:r>
              <a:rPr kumimoji="1"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52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54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ページ）を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確認の上、返金処理を行います。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ja-JP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StarPay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-Order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管理画面の操作で返金されない決済方法の場合、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　 売上に反映させる為、</a:t>
            </a:r>
            <a:r>
              <a:rPr lang="en-US" altLang="ja-JP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StarPay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-Order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管理画面に返金処理の情報を記録します。</a:t>
            </a:r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998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3B2C4C0-92C5-69E9-3DAE-3E8029058F26}"/>
              </a:ext>
            </a:extLst>
          </p:cNvPr>
          <p:cNvSpPr/>
          <p:nvPr/>
        </p:nvSpPr>
        <p:spPr>
          <a:xfrm>
            <a:off x="3394567" y="4233968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FBF0B03-FD94-5893-B6A0-9491A0CC7281}"/>
              </a:ext>
            </a:extLst>
          </p:cNvPr>
          <p:cNvSpPr/>
          <p:nvPr/>
        </p:nvSpPr>
        <p:spPr>
          <a:xfrm>
            <a:off x="3442634" y="4758000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257069-3F63-830A-7173-E61FE2632D67}"/>
              </a:ext>
            </a:extLst>
          </p:cNvPr>
          <p:cNvSpPr txBox="1"/>
          <p:nvPr/>
        </p:nvSpPr>
        <p:spPr>
          <a:xfrm>
            <a:off x="884904" y="1846565"/>
            <a:ext cx="10309122" cy="38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ts val="2300"/>
              </a:lnSpc>
            </a:pPr>
            <a:r>
              <a:rPr lang="ja-JP" altLang="en-US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KIOSK</a:t>
            </a:r>
            <a:r>
              <a:rPr lang="ja-JP" altLang="en-US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オーダーの返金処理</a:t>
            </a: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10E2A1B-B9E0-8170-1E98-45FB7D92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482600"/>
            <a:ext cx="10001250" cy="785813"/>
          </a:xfrm>
        </p:spPr>
        <p:txBody>
          <a:bodyPr>
            <a:normAutofit/>
          </a:bodyPr>
          <a:lstStyle/>
          <a:p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⑨　返金処理と返金情報の記録（決済方法別の違い１）</a:t>
            </a:r>
            <a:endParaRPr kumimoji="1" lang="ja-JP" altLang="en-US" sz="28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750D6AA-CFF4-8AA1-8A02-EABE7ED50E77}"/>
              </a:ext>
            </a:extLst>
          </p:cNvPr>
          <p:cNvGraphicFramePr>
            <a:graphicFrameLocks noGrp="1"/>
          </p:cNvGraphicFramePr>
          <p:nvPr/>
        </p:nvGraphicFramePr>
        <p:xfrm>
          <a:off x="1180783" y="3140494"/>
          <a:ext cx="9830118" cy="1749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368">
                  <a:extLst>
                    <a:ext uri="{9D8B030D-6E8A-4147-A177-3AD203B41FA5}">
                      <a16:colId xmlns:a16="http://schemas.microsoft.com/office/drawing/2014/main" val="3361241380"/>
                    </a:ext>
                  </a:extLst>
                </a:gridCol>
                <a:gridCol w="7338750">
                  <a:extLst>
                    <a:ext uri="{9D8B030D-6E8A-4147-A177-3AD203B41FA5}">
                      <a16:colId xmlns:a16="http://schemas.microsoft.com/office/drawing/2014/main" val="2872145497"/>
                    </a:ext>
                  </a:extLst>
                </a:gridCol>
              </a:tblGrid>
              <a:tr h="1147001">
                <a:tc>
                  <a:txBody>
                    <a:bodyPr/>
                    <a:lstStyle/>
                    <a:p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クレジット</a:t>
                      </a:r>
                      <a:r>
                        <a:rPr kumimoji="1" lang="ja-JP" altLang="en-US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カード</a:t>
                      </a:r>
                      <a:endParaRPr kumimoji="1" lang="ja-JP" altLang="en-US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R</a:t>
                      </a:r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emise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：</a:t>
                      </a:r>
                      <a:r>
                        <a:rPr kumimoji="1" lang="en-US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R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emise管理画面からのみ返金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処理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が可能です。</a:t>
                      </a:r>
                      <a:r>
                        <a:rPr kumimoji="1" lang="en-US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Remise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管</a:t>
                      </a:r>
                      <a:endParaRPr kumimoji="1" lang="en-US" altLang="ja-JP" sz="1800" kern="120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　　　  理画面で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返金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した後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、StarPay-Order管理画面で返金の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記</a:t>
                      </a:r>
                      <a:endParaRPr kumimoji="1" lang="en-US" altLang="ja-JP" sz="1800" kern="120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　　　  録を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行ってください。</a:t>
                      </a:r>
                      <a:endParaRPr kumimoji="1" lang="en-US" altLang="ja-JP" sz="1800" kern="120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endParaRPr kumimoji="1" lang="en-US" altLang="ja-JP" sz="1800" kern="120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73095"/>
                  </a:ext>
                </a:extLst>
              </a:tr>
              <a:tr h="561179">
                <a:tc>
                  <a:txBody>
                    <a:bodyPr/>
                    <a:lstStyle/>
                    <a:p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S</a:t>
                      </a:r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quare</a:t>
                      </a:r>
                      <a:r>
                        <a:rPr kumimoji="1" lang="en-US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：StarPay-Order管理画面で</a:t>
                      </a:r>
                      <a:r>
                        <a:rPr kumimoji="1" lang="ja-JP" altLang="ja-JP" sz="1800" b="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返金</a:t>
                      </a:r>
                      <a:r>
                        <a:rPr kumimoji="1" lang="ja-JP" altLang="en-US" sz="1800" b="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記録と同時に処理されます</a:t>
                      </a:r>
                      <a:r>
                        <a:rPr kumimoji="1" lang="ja-JP" altLang="ja-JP" sz="1800" b="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。</a:t>
                      </a:r>
                      <a:endParaRPr kumimoji="1" lang="en-US" altLang="ja-JP" sz="1800" b="0" kern="120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75755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62DE3B53-F9E6-59DB-EC5B-EDEEC4EE9B70}"/>
              </a:ext>
            </a:extLst>
          </p:cNvPr>
          <p:cNvGraphicFramePr>
            <a:graphicFrameLocks noGrp="1"/>
          </p:cNvGraphicFramePr>
          <p:nvPr/>
        </p:nvGraphicFramePr>
        <p:xfrm>
          <a:off x="1180783" y="2270852"/>
          <a:ext cx="9830118" cy="480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9042">
                  <a:extLst>
                    <a:ext uri="{9D8B030D-6E8A-4147-A177-3AD203B41FA5}">
                      <a16:colId xmlns:a16="http://schemas.microsoft.com/office/drawing/2014/main" val="1103794865"/>
                    </a:ext>
                  </a:extLst>
                </a:gridCol>
                <a:gridCol w="7211076">
                  <a:extLst>
                    <a:ext uri="{9D8B030D-6E8A-4147-A177-3AD203B41FA5}">
                      <a16:colId xmlns:a16="http://schemas.microsoft.com/office/drawing/2014/main" val="4052157359"/>
                    </a:ext>
                  </a:extLst>
                </a:gridCol>
              </a:tblGrid>
              <a:tr h="480714">
                <a:tc>
                  <a:txBody>
                    <a:bodyPr/>
                    <a:lstStyle/>
                    <a:p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QR</a:t>
                      </a:r>
                      <a:endParaRPr kumimoji="1" lang="ja-JP" altLang="en-US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StarPay-Order管理画面で</a:t>
                      </a:r>
                      <a:r>
                        <a:rPr kumimoji="1" lang="ja-JP" altLang="ja-JP" sz="180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返金</a:t>
                      </a:r>
                      <a:r>
                        <a:rPr kumimoji="1" lang="ja-JP" altLang="en-US" sz="180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記録と同時に処理されます</a:t>
                      </a:r>
                      <a:r>
                        <a:rPr kumimoji="1" lang="ja-JP" altLang="ja-JP" sz="180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。</a:t>
                      </a:r>
                      <a:endParaRPr kumimoji="1" lang="en-US" altLang="ja-JP" sz="1800" kern="120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65665"/>
                  </a:ext>
                </a:extLst>
              </a:tr>
            </a:tbl>
          </a:graphicData>
        </a:graphic>
      </p:graphicFrame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AAE8FFD9-CCB5-83D0-9D58-04986FF30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585" y="5358223"/>
            <a:ext cx="1097316" cy="1239591"/>
          </a:xfrm>
          <a:prstGeom prst="rect">
            <a:avLst/>
          </a:prstGeom>
        </p:spPr>
      </p:pic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4D48280C-3743-255B-C84B-44716786FB63}"/>
              </a:ext>
            </a:extLst>
          </p:cNvPr>
          <p:cNvSpPr/>
          <p:nvPr/>
        </p:nvSpPr>
        <p:spPr>
          <a:xfrm>
            <a:off x="4574669" y="5297076"/>
            <a:ext cx="5338916" cy="819247"/>
          </a:xfrm>
          <a:prstGeom prst="wedgeRectCallout">
            <a:avLst>
              <a:gd name="adj1" fmla="val 48341"/>
              <a:gd name="adj2" fmla="val 72786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ja-JP" sz="180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StarPay-Order管理画面で</a:t>
            </a:r>
            <a:r>
              <a:rPr kumimoji="1" lang="ja-JP" altLang="en-US" sz="180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ja-JP" sz="180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返金</a:t>
            </a:r>
            <a:r>
              <a:rPr kumimoji="1" lang="ja-JP" altLang="en-US" sz="180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、返金の記録はいずれも</a:t>
            </a:r>
            <a:r>
              <a:rPr lang="en-US" altLang="ja-JP">
                <a:solidFill>
                  <a:schemeClr val="tx2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p.5,6</a:t>
            </a:r>
            <a:r>
              <a:rPr kumimoji="1" lang="ja-JP" altLang="en-US" sz="180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の方法で行うことができます。</a:t>
            </a:r>
            <a:endParaRPr kumimoji="1" lang="ja-JP" altLang="en-US">
              <a:solidFill>
                <a:schemeClr val="tx2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EB0BB1A-87E3-BC39-0E5D-2FEB55780967}"/>
              </a:ext>
            </a:extLst>
          </p:cNvPr>
          <p:cNvSpPr txBox="1"/>
          <p:nvPr/>
        </p:nvSpPr>
        <p:spPr>
          <a:xfrm>
            <a:off x="884903" y="1365011"/>
            <a:ext cx="91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返金処理の方法は、契約端末や決済手段よって方法が異なりますのでご注意ください。</a:t>
            </a:r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8F058B-B310-234B-A1B0-7061F6CD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BA4A-4D59-451D-ACB2-FDB5E2D1802C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982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3B2C4C0-92C5-69E9-3DAE-3E8029058F26}"/>
              </a:ext>
            </a:extLst>
          </p:cNvPr>
          <p:cNvSpPr/>
          <p:nvPr/>
        </p:nvSpPr>
        <p:spPr>
          <a:xfrm>
            <a:off x="3394567" y="4233968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FBF0B03-FD94-5893-B6A0-9491A0CC7281}"/>
              </a:ext>
            </a:extLst>
          </p:cNvPr>
          <p:cNvSpPr/>
          <p:nvPr/>
        </p:nvSpPr>
        <p:spPr>
          <a:xfrm>
            <a:off x="3442634" y="4758000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10E2A1B-B9E0-8170-1E98-45FB7D92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482600"/>
            <a:ext cx="10001250" cy="785813"/>
          </a:xfrm>
        </p:spPr>
        <p:txBody>
          <a:bodyPr>
            <a:normAutofit/>
          </a:bodyPr>
          <a:lstStyle/>
          <a:p>
            <a:r>
              <a:rPr kumimoji="1" lang="ja-JP" altLang="ja-JP" sz="2800" b="1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⑨　</a:t>
            </a:r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返金処理と返金情報の記録</a:t>
            </a:r>
            <a:r>
              <a:rPr kumimoji="1" lang="ja-JP" altLang="ja-JP" sz="2800" b="1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（</a:t>
            </a:r>
            <a:r>
              <a:rPr kumimoji="1" lang="ja-JP" altLang="en-US" sz="2800" b="1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決済方法別の違い１</a:t>
            </a:r>
            <a:r>
              <a:rPr kumimoji="1" lang="ja-JP" altLang="ja-JP" sz="2800" b="1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）</a:t>
            </a:r>
            <a:endParaRPr kumimoji="1" lang="ja-JP" altLang="en-US" sz="28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C9578FB-3C1D-0510-3617-BAE56017386D}"/>
              </a:ext>
            </a:extLst>
          </p:cNvPr>
          <p:cNvGraphicFramePr>
            <a:graphicFrameLocks noGrp="1"/>
          </p:cNvGraphicFramePr>
          <p:nvPr/>
        </p:nvGraphicFramePr>
        <p:xfrm>
          <a:off x="884903" y="2246460"/>
          <a:ext cx="10309121" cy="216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6632">
                  <a:extLst>
                    <a:ext uri="{9D8B030D-6E8A-4147-A177-3AD203B41FA5}">
                      <a16:colId xmlns:a16="http://schemas.microsoft.com/office/drawing/2014/main" val="4039975266"/>
                    </a:ext>
                  </a:extLst>
                </a:gridCol>
                <a:gridCol w="8182489">
                  <a:extLst>
                    <a:ext uri="{9D8B030D-6E8A-4147-A177-3AD203B41FA5}">
                      <a16:colId xmlns:a16="http://schemas.microsoft.com/office/drawing/2014/main" val="1294278167"/>
                    </a:ext>
                  </a:extLst>
                </a:gridCol>
              </a:tblGrid>
              <a:tr h="971540">
                <a:tc>
                  <a:txBody>
                    <a:bodyPr/>
                    <a:lstStyle/>
                    <a:p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電子マネー</a:t>
                      </a:r>
                      <a:endParaRPr kumimoji="1" lang="ja-JP" altLang="en-US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R</a:t>
                      </a:r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emise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：管理画面上での返金はできません。</a:t>
                      </a:r>
                      <a:r>
                        <a:rPr kumimoji="1" lang="ja-JP" altLang="ja-JP" sz="180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現金で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返金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処理の上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、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</a:t>
                      </a:r>
                      <a:endParaRPr kumimoji="1" lang="en-US" altLang="ja-JP" sz="1800" kern="120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 　　　　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StarPay-Order管理画面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上で返金の記録をお願いいたします。</a:t>
                      </a:r>
                      <a:endParaRPr kumimoji="1" lang="en-US" altLang="ja-JP" sz="1800" kern="120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endParaRPr kumimoji="1" lang="en-US" altLang="ja-JP" sz="1800" kern="120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607270"/>
                  </a:ext>
                </a:extLst>
              </a:tr>
              <a:tr h="1117839">
                <a:tc>
                  <a:txBody>
                    <a:bodyPr/>
                    <a:lstStyle/>
                    <a:p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S</a:t>
                      </a:r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quare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：</a:t>
                      </a:r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QuickPay</a:t>
                      </a:r>
                      <a:r>
                        <a:rPr kumimoji="1" lang="ja-JP" altLang="ja-JP" sz="1800" b="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と</a:t>
                      </a:r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ID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は、StarPay-Order管理画面で</a:t>
                      </a:r>
                      <a:r>
                        <a:rPr kumimoji="1" lang="ja-JP" altLang="ja-JP" sz="180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返金</a:t>
                      </a:r>
                      <a:r>
                        <a:rPr kumimoji="1" lang="ja-JP" altLang="en-US" sz="180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記録と同時に　　　</a:t>
                      </a:r>
                      <a:endParaRPr kumimoji="1" lang="en-US" altLang="ja-JP" sz="1800" kern="120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80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　　　  処理されます</a:t>
                      </a:r>
                      <a:r>
                        <a:rPr kumimoji="1" lang="ja-JP" altLang="ja-JP" sz="1800" kern="120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。</a:t>
                      </a:r>
                      <a:endParaRPr kumimoji="1" lang="en-US" altLang="ja-JP" sz="1800" kern="120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en-US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  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         </a:t>
                      </a:r>
                      <a:r>
                        <a:rPr kumimoji="1" lang="ja-JP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交通系</a:t>
                      </a:r>
                      <a:r>
                        <a:rPr kumimoji="1" lang="en-US" altLang="ja-JP" sz="1800" b="1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IC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は現金で返金のうえ、StarPay-Order管理画面での返金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　　</a:t>
                      </a:r>
                      <a:endParaRPr kumimoji="1" lang="en-US" altLang="ja-JP" sz="1800" kern="120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　　　  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の</a:t>
                      </a:r>
                      <a:r>
                        <a:rPr kumimoji="1" lang="ja-JP" altLang="en-US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記録を</a:t>
                      </a:r>
                      <a:r>
                        <a:rPr kumimoji="1" lang="ja-JP" altLang="ja-JP" sz="1800" kern="120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行ってください。</a:t>
                      </a:r>
                      <a:endParaRPr kumimoji="1" lang="ja-JP" altLang="en-US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29665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02A18C-255A-9989-1938-6387EE56A6FD}"/>
              </a:ext>
            </a:extLst>
          </p:cNvPr>
          <p:cNvSpPr txBox="1"/>
          <p:nvPr/>
        </p:nvSpPr>
        <p:spPr>
          <a:xfrm>
            <a:off x="765175" y="1646136"/>
            <a:ext cx="10309122" cy="38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ts val="2300"/>
              </a:lnSpc>
            </a:pPr>
            <a:r>
              <a:rPr lang="en-US" altLang="ja-JP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KIOSK</a:t>
            </a:r>
            <a:r>
              <a:rPr lang="ja-JP" altLang="en-US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オーダーの返金処理</a:t>
            </a: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E0245F-2406-95FF-B602-0F4EAF50D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FBA4A-4D59-451D-ACB2-FDB5E2D1802C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074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スライド番号プレースホルダー 29">
            <a:extLst>
              <a:ext uri="{FF2B5EF4-FFF2-40B4-BE49-F238E27FC236}">
                <a16:creationId xmlns:a16="http://schemas.microsoft.com/office/drawing/2014/main" id="{6E56C0DD-75EF-8949-F44F-0CC401BF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3B2C4C0-92C5-69E9-3DAE-3E8029058F26}"/>
              </a:ext>
            </a:extLst>
          </p:cNvPr>
          <p:cNvSpPr/>
          <p:nvPr/>
        </p:nvSpPr>
        <p:spPr>
          <a:xfrm>
            <a:off x="3394567" y="4233968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FBF0B03-FD94-5893-B6A0-9491A0CC7281}"/>
              </a:ext>
            </a:extLst>
          </p:cNvPr>
          <p:cNvSpPr/>
          <p:nvPr/>
        </p:nvSpPr>
        <p:spPr>
          <a:xfrm>
            <a:off x="3442634" y="4758000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D738642-582C-8463-F16D-25DA27480F61}"/>
              </a:ext>
            </a:extLst>
          </p:cNvPr>
          <p:cNvSpPr/>
          <p:nvPr/>
        </p:nvSpPr>
        <p:spPr>
          <a:xfrm>
            <a:off x="3361552" y="5192581"/>
            <a:ext cx="4457700" cy="32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10E2A1B-B9E0-8170-1E98-45FB7D92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482600"/>
            <a:ext cx="10001250" cy="785813"/>
          </a:xfrm>
        </p:spPr>
        <p:txBody>
          <a:bodyPr>
            <a:normAutofit/>
          </a:bodyPr>
          <a:lstStyle/>
          <a:p>
            <a:r>
              <a:rPr kumimoji="1" lang="ja-JP" altLang="ja-JP" sz="2800" b="1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⑨　</a:t>
            </a:r>
            <a:r>
              <a:rPr lang="ja-JP" altLang="en-US" sz="2800" b="1">
                <a:latin typeface="メイリオ" panose="020B0604030504040204" pitchFamily="50" charset="-128"/>
                <a:ea typeface="メイリオ" panose="020B0604030504040204" pitchFamily="50" charset="-128"/>
              </a:rPr>
              <a:t>返金処理と返金情報の記録</a:t>
            </a:r>
            <a:r>
              <a:rPr kumimoji="1" lang="ja-JP" altLang="ja-JP" sz="2800" b="1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（</a:t>
            </a:r>
            <a:r>
              <a:rPr kumimoji="1" lang="ja-JP" altLang="en-US" sz="2800" b="1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決済方法別の違い２</a:t>
            </a:r>
            <a:r>
              <a:rPr kumimoji="1" lang="ja-JP" altLang="ja-JP" sz="2800" b="1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rPr>
              <a:t>）</a:t>
            </a:r>
            <a:endParaRPr kumimoji="1" lang="ja-JP" altLang="en-US" sz="28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0CFA09D-CB10-F027-494F-58DC60D23CA4}"/>
              </a:ext>
            </a:extLst>
          </p:cNvPr>
          <p:cNvSpPr txBox="1"/>
          <p:nvPr/>
        </p:nvSpPr>
        <p:spPr>
          <a:xfrm>
            <a:off x="1248901" y="2475443"/>
            <a:ext cx="9033797" cy="682238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モバイルオーダーの返金処理については、</a:t>
            </a:r>
            <a:r>
              <a: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とクレジットカードのいずれの場合でも</a:t>
            </a:r>
            <a:r>
              <a:rPr kumimoji="1" lang="ja-JP" altLang="ja-JP" sz="1800" kern="120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StarPay-Order管理画面で</a:t>
            </a:r>
            <a:r>
              <a:rPr kumimoji="1" lang="ja-JP" altLang="ja-JP" sz="1800" kern="120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返金登録と同時に</a:t>
            </a:r>
            <a:r>
              <a:rPr kumimoji="1" lang="ja-JP" altLang="en-US" sz="1800" kern="120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処理</a:t>
            </a:r>
            <a:r>
              <a:rPr kumimoji="1" lang="ja-JP" altLang="ja-JP" sz="1800" kern="120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されます。</a:t>
            </a:r>
            <a:endParaRPr lang="ja-JP" altLang="en-US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534C0F-412C-0775-87A3-0DD5B16CB84C}"/>
              </a:ext>
            </a:extLst>
          </p:cNvPr>
          <p:cNvSpPr txBox="1"/>
          <p:nvPr/>
        </p:nvSpPr>
        <p:spPr>
          <a:xfrm>
            <a:off x="765175" y="1797201"/>
            <a:ext cx="10309122" cy="38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>
              <a:lnSpc>
                <a:spcPts val="2300"/>
              </a:lnSpc>
            </a:pPr>
            <a:r>
              <a:rPr lang="en-US" altLang="ja-JP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b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モバイルオーダーの返金処理</a:t>
            </a:r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263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47;p70" descr="図 14">
            <a:extLst>
              <a:ext uri="{FF2B5EF4-FFF2-40B4-BE49-F238E27FC236}">
                <a16:creationId xmlns:a16="http://schemas.microsoft.com/office/drawing/2014/main" id="{AC7070BD-4BD1-C5A3-173D-3FCF35BA9A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8315"/>
          <a:stretch/>
        </p:blipFill>
        <p:spPr>
          <a:xfrm>
            <a:off x="820325" y="2025519"/>
            <a:ext cx="9890129" cy="4297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788445" cy="785249"/>
          </a:xfrm>
        </p:spPr>
        <p:txBody>
          <a:bodyPr>
            <a:normAutofit fontScale="90000"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⑨　返金処理と返金情報の記録　（</a:t>
            </a:r>
            <a:r>
              <a:rPr lang="en-US" altLang="ja-JP" sz="3000" b="1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StarPay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-Order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F2B5C8E-4711-B255-FA8D-44EBD8AE8E08}"/>
              </a:ext>
            </a:extLst>
          </p:cNvPr>
          <p:cNvSpPr/>
          <p:nvPr/>
        </p:nvSpPr>
        <p:spPr>
          <a:xfrm>
            <a:off x="1422958" y="3347173"/>
            <a:ext cx="4450792" cy="8604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4DF7AF-10B9-1116-2437-CEACDEC0D76B}"/>
              </a:ext>
            </a:extLst>
          </p:cNvPr>
          <p:cNvSpPr txBox="1"/>
          <p:nvPr/>
        </p:nvSpPr>
        <p:spPr>
          <a:xfrm>
            <a:off x="1550156" y="3436558"/>
            <a:ext cx="4221578" cy="6822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メニューバーより「注文」をクリックし、注文管理画面を表示します。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05CC3B2-5EBA-3799-5CF6-D5DA78211647}"/>
              </a:ext>
            </a:extLst>
          </p:cNvPr>
          <p:cNvSpPr/>
          <p:nvPr/>
        </p:nvSpPr>
        <p:spPr>
          <a:xfrm>
            <a:off x="1029766" y="3509540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20EEBA-D6E9-64B0-9B32-33AAFA712268}"/>
              </a:ext>
            </a:extLst>
          </p:cNvPr>
          <p:cNvSpPr txBox="1"/>
          <p:nvPr/>
        </p:nvSpPr>
        <p:spPr>
          <a:xfrm>
            <a:off x="1151091" y="3572035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  <a:ea typeface="メイリオ" panose="020B0604030504040204" pitchFamily="50" charset="-128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2C2EB49-142B-0140-C00D-65613986C2FE}"/>
              </a:ext>
            </a:extLst>
          </p:cNvPr>
          <p:cNvSpPr/>
          <p:nvPr/>
        </p:nvSpPr>
        <p:spPr>
          <a:xfrm rot="16200000">
            <a:off x="10280074" y="3664216"/>
            <a:ext cx="242765" cy="28327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69F8B92-3A2D-D2B2-8AC1-938CEE389743}"/>
              </a:ext>
            </a:extLst>
          </p:cNvPr>
          <p:cNvSpPr/>
          <p:nvPr/>
        </p:nvSpPr>
        <p:spPr>
          <a:xfrm>
            <a:off x="6865549" y="4354303"/>
            <a:ext cx="4319079" cy="3920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8AB0D13-2FC7-5D75-D878-E71230798BC0}"/>
              </a:ext>
            </a:extLst>
          </p:cNvPr>
          <p:cNvSpPr txBox="1"/>
          <p:nvPr/>
        </p:nvSpPr>
        <p:spPr>
          <a:xfrm>
            <a:off x="6879335" y="4374183"/>
            <a:ext cx="4321416" cy="3872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該当取引の「返金」をクリックします。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6605BE-89AA-907F-7C7D-CCEA28085BEC}"/>
              </a:ext>
            </a:extLst>
          </p:cNvPr>
          <p:cNvSpPr/>
          <p:nvPr/>
        </p:nvSpPr>
        <p:spPr>
          <a:xfrm>
            <a:off x="9234042" y="3824821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DEF2B6-9D57-34C7-B051-1EF0ADA5A41C}"/>
              </a:ext>
            </a:extLst>
          </p:cNvPr>
          <p:cNvSpPr txBox="1"/>
          <p:nvPr/>
        </p:nvSpPr>
        <p:spPr>
          <a:xfrm>
            <a:off x="9340139" y="388731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  <a:ea typeface="メイリオ" panose="020B0604030504040204" pitchFamily="50" charset="-128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372BAF-37EC-6E12-19B6-5A2622F0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A51D120B-BE3A-1E84-345F-F3F37A94DB51}"/>
              </a:ext>
            </a:extLst>
          </p:cNvPr>
          <p:cNvSpPr/>
          <p:nvPr/>
        </p:nvSpPr>
        <p:spPr>
          <a:xfrm rot="16200000">
            <a:off x="1015408" y="3152373"/>
            <a:ext cx="375656" cy="20260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AFA23E-0B00-84AA-44C1-CE806C305393}"/>
              </a:ext>
            </a:extLst>
          </p:cNvPr>
          <p:cNvSpPr txBox="1"/>
          <p:nvPr/>
        </p:nvSpPr>
        <p:spPr>
          <a:xfrm>
            <a:off x="1029766" y="1298004"/>
            <a:ext cx="1031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StarPay</a:t>
            </a:r>
            <a:r>
              <a:rPr kumimoji="1"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-Order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返金処理の情報を記録します。</a:t>
            </a:r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＊決済方法によっては、この操作で返金処理も同時に行われます。</a:t>
            </a:r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004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66;p71" descr="図 14">
            <a:extLst>
              <a:ext uri="{FF2B5EF4-FFF2-40B4-BE49-F238E27FC236}">
                <a16:creationId xmlns:a16="http://schemas.microsoft.com/office/drawing/2014/main" id="{0879C358-B4E3-9452-A2EA-BA6A9E7B2A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951" t="7935"/>
          <a:stretch/>
        </p:blipFill>
        <p:spPr>
          <a:xfrm>
            <a:off x="1563331" y="1614277"/>
            <a:ext cx="9398782" cy="46839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 fontScale="90000"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⑨　返金処理と返金情報の記録　（</a:t>
            </a:r>
            <a:r>
              <a:rPr lang="en-US" altLang="ja-JP" sz="3000" b="1" err="1">
                <a:latin typeface="メイリオ" panose="020B0604030504040204" pitchFamily="50" charset="-128"/>
                <a:ea typeface="メイリオ" panose="020B0604030504040204" pitchFamily="50" charset="-128"/>
              </a:rPr>
              <a:t>StarPay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-Order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管理画面）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F2B5C8E-4711-B255-FA8D-44EBD8AE8E08}"/>
              </a:ext>
            </a:extLst>
          </p:cNvPr>
          <p:cNvSpPr/>
          <p:nvPr/>
        </p:nvSpPr>
        <p:spPr>
          <a:xfrm>
            <a:off x="5901402" y="1633242"/>
            <a:ext cx="5388677" cy="103477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4DF7AF-10B9-1116-2437-CEACDEC0D76B}"/>
              </a:ext>
            </a:extLst>
          </p:cNvPr>
          <p:cNvSpPr txBox="1"/>
          <p:nvPr/>
        </p:nvSpPr>
        <p:spPr>
          <a:xfrm>
            <a:off x="6091068" y="1690823"/>
            <a:ext cx="5165262" cy="9771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返金対象商品に✓を入れ返金金額を確認し、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  <a:p>
            <a:pPr algn="l" rtl="0" fontAlgn="base">
              <a:lnSpc>
                <a:spcPts val="2300"/>
              </a:lnSpc>
            </a:pPr>
            <a:r>
              <a:rPr lang="ja-JP" altLang="en-US">
                <a:solidFill>
                  <a:srgbClr val="000000"/>
                </a:solidFill>
                <a:latin typeface="メイリオ"/>
                <a:ea typeface="メイリオ"/>
              </a:rPr>
              <a:t>返金理由を選択したうえで、「返金」をクリックし、返金処理の記録を完了します。</a:t>
            </a:r>
            <a:endParaRPr lang="en-US" altLang="ja-JP">
              <a:solidFill>
                <a:srgbClr val="000000"/>
              </a:solidFill>
              <a:latin typeface="メイリオ"/>
              <a:ea typeface="メイリオ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05CC3B2-5EBA-3799-5CF6-D5DA78211647}"/>
              </a:ext>
            </a:extLst>
          </p:cNvPr>
          <p:cNvSpPr/>
          <p:nvPr/>
        </p:nvSpPr>
        <p:spPr>
          <a:xfrm>
            <a:off x="5497627" y="1756503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20EEBA-D6E9-64B0-9B32-33AAFA712268}"/>
              </a:ext>
            </a:extLst>
          </p:cNvPr>
          <p:cNvSpPr txBox="1"/>
          <p:nvPr/>
        </p:nvSpPr>
        <p:spPr>
          <a:xfrm>
            <a:off x="5599716" y="181899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  <a:ea typeface="メイリオ" panose="020B0604030504040204" pitchFamily="50" charset="-128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D2753C8-4672-0AE7-C4BE-DD2B8C16A019}"/>
              </a:ext>
            </a:extLst>
          </p:cNvPr>
          <p:cNvSpPr/>
          <p:nvPr/>
        </p:nvSpPr>
        <p:spPr>
          <a:xfrm rot="16200000">
            <a:off x="7703271" y="5156716"/>
            <a:ext cx="370496" cy="5445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C43BED3-1C30-9D4C-06FA-0727A300F074}"/>
              </a:ext>
            </a:extLst>
          </p:cNvPr>
          <p:cNvSpPr/>
          <p:nvPr/>
        </p:nvSpPr>
        <p:spPr>
          <a:xfrm rot="16200000">
            <a:off x="4591057" y="2901128"/>
            <a:ext cx="266689" cy="305782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C442002-F0FA-29BB-1775-46A2871C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1993EAA-124D-3362-7E88-B8CD69BBB206}"/>
              </a:ext>
            </a:extLst>
          </p:cNvPr>
          <p:cNvSpPr/>
          <p:nvPr/>
        </p:nvSpPr>
        <p:spPr>
          <a:xfrm rot="16200000">
            <a:off x="4128302" y="3373707"/>
            <a:ext cx="266688" cy="30352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37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D0087-61B7-1033-DD0D-E786944B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0" y="2175540"/>
            <a:ext cx="10338620" cy="125346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000" b="1">
                <a:latin typeface="メイリオ" panose="020B0604030504040204" pitchFamily="50" charset="-128"/>
                <a:ea typeface="メイリオ" panose="020B0604030504040204" pitchFamily="50" charset="-128"/>
              </a:rPr>
              <a:t>インボイス・消費税の設定</a:t>
            </a:r>
            <a:br>
              <a:rPr lang="en-US" altLang="ja-JP" sz="40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en-US" altLang="ja-JP" sz="4000" b="1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200" b="1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2200" b="1">
                <a:latin typeface="メイリオ" panose="020B0604030504040204" pitchFamily="50" charset="-128"/>
                <a:ea typeface="メイリオ" panose="020B0604030504040204" pitchFamily="50" charset="-128"/>
              </a:rPr>
              <a:t>登録事業者番号と販売商品の適用税率の設定</a:t>
            </a:r>
            <a:endParaRPr kumimoji="1" lang="ja-JP" altLang="en-US" sz="2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55A5B29C-F2E4-5B93-B7E3-992D96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" y="387818"/>
            <a:ext cx="2341431" cy="570828"/>
          </a:xfrm>
          <a:prstGeom prst="rect">
            <a:avLst/>
          </a:prstGeom>
          <a:ln>
            <a:noFill/>
          </a:ln>
        </p:spPr>
      </p:pic>
      <p:sp>
        <p:nvSpPr>
          <p:cNvPr id="6" name="フローチャート: 書類 5">
            <a:extLst>
              <a:ext uri="{FF2B5EF4-FFF2-40B4-BE49-F238E27FC236}">
                <a16:creationId xmlns:a16="http://schemas.microsoft.com/office/drawing/2014/main" id="{A41B230C-C81E-6B1C-B6F3-1D94A09F8897}"/>
              </a:ext>
            </a:extLst>
          </p:cNvPr>
          <p:cNvSpPr/>
          <p:nvPr/>
        </p:nvSpPr>
        <p:spPr>
          <a:xfrm rot="10800000">
            <a:off x="-19465" y="6358597"/>
            <a:ext cx="12211465" cy="499403"/>
          </a:xfrm>
          <a:prstGeom prst="flowChartDocument">
            <a:avLst/>
          </a:prstGeom>
          <a:gradFill flip="none" rotWithShape="1">
            <a:gsLst>
              <a:gs pos="0">
                <a:srgbClr val="FAAE32"/>
              </a:gs>
              <a:gs pos="50000">
                <a:schemeClr val="bg1"/>
              </a:gs>
              <a:gs pos="100000">
                <a:srgbClr val="796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23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5D80FBF-D790-B830-3884-9643AB71A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4" y="1645917"/>
            <a:ext cx="9116208" cy="449407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-1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インボイス・消費税の設定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矢印: 右 2">
            <a:extLst>
              <a:ext uri="{FF2B5EF4-FFF2-40B4-BE49-F238E27FC236}">
                <a16:creationId xmlns:a16="http://schemas.microsoft.com/office/drawing/2014/main" id="{85F60B04-8C2E-60D8-BB6A-2B5168E2F71E}"/>
              </a:ext>
            </a:extLst>
          </p:cNvPr>
          <p:cNvSpPr/>
          <p:nvPr/>
        </p:nvSpPr>
        <p:spPr>
          <a:xfrm rot="5400000">
            <a:off x="1029077" y="4208453"/>
            <a:ext cx="365760" cy="16764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2BA591D-88B4-E55F-BD11-B59085121D65}"/>
              </a:ext>
            </a:extLst>
          </p:cNvPr>
          <p:cNvSpPr/>
          <p:nvPr/>
        </p:nvSpPr>
        <p:spPr>
          <a:xfrm>
            <a:off x="6555658" y="5095650"/>
            <a:ext cx="768879" cy="2790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4169DE-17A6-53EE-50C5-DD04F74883FA}"/>
              </a:ext>
            </a:extLst>
          </p:cNvPr>
          <p:cNvSpPr/>
          <p:nvPr/>
        </p:nvSpPr>
        <p:spPr>
          <a:xfrm>
            <a:off x="1416161" y="3542005"/>
            <a:ext cx="6068645" cy="42243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631C05C-9CC6-A161-D2CD-F61AB003D8C4}"/>
              </a:ext>
            </a:extLst>
          </p:cNvPr>
          <p:cNvSpPr/>
          <p:nvPr/>
        </p:nvSpPr>
        <p:spPr>
          <a:xfrm>
            <a:off x="961464" y="3479510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7D69C4-EBD9-82E9-A612-7EDB218A8D34}"/>
              </a:ext>
            </a:extLst>
          </p:cNvPr>
          <p:cNvSpPr txBox="1"/>
          <p:nvPr/>
        </p:nvSpPr>
        <p:spPr>
          <a:xfrm>
            <a:off x="1062106" y="3544208"/>
            <a:ext cx="282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E88953E-BF7D-D630-DAC2-1B54D24E7DA3}"/>
              </a:ext>
            </a:extLst>
          </p:cNvPr>
          <p:cNvSpPr/>
          <p:nvPr/>
        </p:nvSpPr>
        <p:spPr>
          <a:xfrm>
            <a:off x="7979880" y="4477034"/>
            <a:ext cx="2482090" cy="6720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B86B9AC-DF5D-5F94-1B25-1F9CDAC72934}"/>
              </a:ext>
            </a:extLst>
          </p:cNvPr>
          <p:cNvSpPr txBox="1"/>
          <p:nvPr/>
        </p:nvSpPr>
        <p:spPr>
          <a:xfrm>
            <a:off x="8050715" y="4503610"/>
            <a:ext cx="247426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消費税設定を選択し、</a:t>
            </a:r>
            <a:endParaRPr lang="en-US" altLang="ja-JP" sz="1800" b="0" i="0" u="none" strike="noStrike">
              <a:solidFill>
                <a:srgbClr val="000000"/>
              </a:solidFill>
              <a:effectLst/>
              <a:latin typeface="メイリオ"/>
              <a:ea typeface="メイリオ"/>
            </a:endParaRPr>
          </a:p>
          <a:p>
            <a:r>
              <a:rPr lang="ja-JP" altLang="en-US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インストール</a:t>
            </a:r>
            <a:r>
              <a:rPr lang="ja-JP" altLang="ja-JP" sz="1800" b="0" i="0" u="none" strike="noStrike">
                <a:solidFill>
                  <a:srgbClr val="000000"/>
                </a:solidFill>
                <a:effectLst/>
                <a:latin typeface="メイリオ"/>
                <a:ea typeface="メイリオ"/>
              </a:rPr>
              <a:t>します。</a:t>
            </a:r>
            <a:endParaRPr lang="ja-JP" altLang="ja-JP" b="1">
              <a:latin typeface="メイリオ"/>
              <a:ea typeface="メイリオ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812DFC5-E547-9B04-EBC8-58125DE79F41}"/>
              </a:ext>
            </a:extLst>
          </p:cNvPr>
          <p:cNvSpPr/>
          <p:nvPr/>
        </p:nvSpPr>
        <p:spPr>
          <a:xfrm>
            <a:off x="7544836" y="4488145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A6AF867-A2FD-1DFB-4483-B88A3DA445CF}"/>
              </a:ext>
            </a:extLst>
          </p:cNvPr>
          <p:cNvSpPr txBox="1"/>
          <p:nvPr/>
        </p:nvSpPr>
        <p:spPr>
          <a:xfrm>
            <a:off x="7645478" y="456003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Google Shape;264;p35">
            <a:extLst>
              <a:ext uri="{FF2B5EF4-FFF2-40B4-BE49-F238E27FC236}">
                <a16:creationId xmlns:a16="http://schemas.microsoft.com/office/drawing/2014/main" id="{8EEEE57C-4A3E-A74B-582A-102631699CDE}"/>
              </a:ext>
            </a:extLst>
          </p:cNvPr>
          <p:cNvSpPr txBox="1"/>
          <p:nvPr/>
        </p:nvSpPr>
        <p:spPr>
          <a:xfrm>
            <a:off x="1549583" y="3535912"/>
            <a:ext cx="5986145" cy="36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ts val="1400"/>
            </a:pP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メニューバーより「</a:t>
            </a:r>
            <a:r>
              <a:rPr lang="en-US" altLang="ja-JP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Marketplace</a:t>
            </a:r>
            <a:r>
              <a:rPr lang="ja-JP" altLang="en-US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」をクリックします。</a:t>
            </a:r>
            <a:endParaRPr sz="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7C7B31F-6E45-5154-6EF8-F345D6AB57E8}"/>
              </a:ext>
            </a:extLst>
          </p:cNvPr>
          <p:cNvSpPr/>
          <p:nvPr/>
        </p:nvSpPr>
        <p:spPr>
          <a:xfrm>
            <a:off x="8411496" y="5229681"/>
            <a:ext cx="1381433" cy="38988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5380C4-1DDA-A379-5548-731BACF6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24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">
            <a:extLst>
              <a:ext uri="{FF2B5EF4-FFF2-40B4-BE49-F238E27FC236}">
                <a16:creationId xmlns:a16="http://schemas.microsoft.com/office/drawing/2014/main" id="{F8CE1DA9-F67D-E8D2-6FBB-8B82B5BC2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14" y="1601483"/>
            <a:ext cx="8836456" cy="45080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6D98919-7638-B242-2176-D65B911E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58" y="483112"/>
            <a:ext cx="10001865" cy="785249"/>
          </a:xfrm>
        </p:spPr>
        <p:txBody>
          <a:bodyPr>
            <a:normAutofit/>
          </a:bodyPr>
          <a:lstStyle/>
          <a:p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インボイス・消費税の設定</a:t>
            </a:r>
            <a:r>
              <a:rPr lang="en-US" altLang="ja-JP" sz="3000" b="1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endParaRPr kumimoji="1" lang="ja-JP" altLang="en-US" sz="3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DAE3381-92DA-28C5-FF50-E129F911DB7C}"/>
              </a:ext>
            </a:extLst>
          </p:cNvPr>
          <p:cNvCxnSpPr/>
          <p:nvPr/>
        </p:nvCxnSpPr>
        <p:spPr>
          <a:xfrm>
            <a:off x="884903" y="1165125"/>
            <a:ext cx="1030912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9B4169DE-17A6-53EE-50C5-DD04F74883FA}"/>
              </a:ext>
            </a:extLst>
          </p:cNvPr>
          <p:cNvSpPr/>
          <p:nvPr/>
        </p:nvSpPr>
        <p:spPr>
          <a:xfrm>
            <a:off x="6760603" y="3418841"/>
            <a:ext cx="3858235" cy="17283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1631C05C-9CC6-A161-D2CD-F61AB003D8C4}"/>
              </a:ext>
            </a:extLst>
          </p:cNvPr>
          <p:cNvSpPr/>
          <p:nvPr/>
        </p:nvSpPr>
        <p:spPr>
          <a:xfrm>
            <a:off x="6760604" y="3026728"/>
            <a:ext cx="525101" cy="5251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C7D69C4-EBD9-82E9-A612-7EDB218A8D34}"/>
              </a:ext>
            </a:extLst>
          </p:cNvPr>
          <p:cNvSpPr txBox="1"/>
          <p:nvPr/>
        </p:nvSpPr>
        <p:spPr>
          <a:xfrm>
            <a:off x="6868434" y="311299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2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Google Shape;264;p35">
            <a:extLst>
              <a:ext uri="{FF2B5EF4-FFF2-40B4-BE49-F238E27FC236}">
                <a16:creationId xmlns:a16="http://schemas.microsoft.com/office/drawing/2014/main" id="{8EEEE57C-4A3E-A74B-582A-102631699CDE}"/>
              </a:ext>
            </a:extLst>
          </p:cNvPr>
          <p:cNvSpPr txBox="1"/>
          <p:nvPr/>
        </p:nvSpPr>
        <p:spPr>
          <a:xfrm>
            <a:off x="6889203" y="3548133"/>
            <a:ext cx="3567407" cy="14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0000"/>
              </a:buClr>
              <a:buSzPts val="1400"/>
              <a:buAutoNum type="arabicPeriod"/>
            </a:pPr>
            <a:r>
              <a:rPr lang="ja-JP" altLang="en-US">
                <a:latin typeface="メイリオ"/>
                <a:ea typeface="メイリオ"/>
              </a:rPr>
              <a:t>内税または外税を選択</a:t>
            </a:r>
          </a:p>
          <a:p>
            <a:pPr marL="342900" indent="-342900">
              <a:buClr>
                <a:srgbClr val="000000"/>
              </a:buClr>
              <a:buSzPts val="1400"/>
              <a:buAutoNum type="arabicPeriod"/>
            </a:pPr>
            <a:r>
              <a:rPr lang="ja-JP" altLang="en-US">
                <a:latin typeface="メイリオ"/>
                <a:ea typeface="メイリオ"/>
              </a:rPr>
              <a:t>適用税率を入力</a:t>
            </a:r>
          </a:p>
          <a:p>
            <a:pPr marL="342900" indent="-342900">
              <a:buClr>
                <a:srgbClr val="000000"/>
              </a:buClr>
              <a:buSzPts val="1400"/>
              <a:buAutoNum type="arabicPeriod"/>
            </a:pPr>
            <a:r>
              <a:rPr lang="ja-JP" altLang="en-US">
                <a:latin typeface="メイリオ"/>
                <a:ea typeface="メイリオ"/>
              </a:rPr>
              <a:t>端数処理を選択</a:t>
            </a:r>
          </a:p>
          <a:p>
            <a:pPr marL="342900" indent="-342900">
              <a:buClr>
                <a:srgbClr val="000000"/>
              </a:buClr>
              <a:buSzPts val="1400"/>
              <a:buAutoNum type="arabicPeriod"/>
            </a:pPr>
            <a:r>
              <a:rPr lang="ja-JP" altLang="en-US">
                <a:latin typeface="メイリオ"/>
                <a:ea typeface="メイリオ"/>
              </a:rPr>
              <a:t>登録事業者番号入力</a:t>
            </a:r>
          </a:p>
          <a:p>
            <a:pPr marL="342900" indent="-342900">
              <a:buClr>
                <a:srgbClr val="000000"/>
              </a:buClr>
              <a:buSzPts val="1400"/>
              <a:buAutoNum type="arabicPeriod"/>
            </a:pPr>
            <a:r>
              <a:rPr lang="ja-JP" altLang="en-US">
                <a:latin typeface="メイリオ"/>
                <a:ea typeface="メイリオ"/>
              </a:rPr>
              <a:t>「保存」ボタンを押して登録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7C7B31F-6E45-5154-6EF8-F345D6AB57E8}"/>
              </a:ext>
            </a:extLst>
          </p:cNvPr>
          <p:cNvSpPr/>
          <p:nvPr/>
        </p:nvSpPr>
        <p:spPr>
          <a:xfrm>
            <a:off x="3849552" y="5520868"/>
            <a:ext cx="872614" cy="43040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C32EE0-FAD3-7160-6821-39539AE76E43}"/>
              </a:ext>
            </a:extLst>
          </p:cNvPr>
          <p:cNvSpPr txBox="1"/>
          <p:nvPr/>
        </p:nvSpPr>
        <p:spPr>
          <a:xfrm>
            <a:off x="3003208" y="4183179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3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CBEFCB-0415-843E-38FD-6DA2A855C0A8}"/>
              </a:ext>
            </a:extLst>
          </p:cNvPr>
          <p:cNvSpPr txBox="1"/>
          <p:nvPr/>
        </p:nvSpPr>
        <p:spPr>
          <a:xfrm>
            <a:off x="2603416" y="478720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4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5CE2B8-F2A9-6960-74DA-FEE24B802B0B}"/>
              </a:ext>
            </a:extLst>
          </p:cNvPr>
          <p:cNvSpPr txBox="1"/>
          <p:nvPr/>
        </p:nvSpPr>
        <p:spPr>
          <a:xfrm>
            <a:off x="3010582" y="357433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2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B99FB6-9BB3-0465-F052-0110D3961B1C}"/>
              </a:ext>
            </a:extLst>
          </p:cNvPr>
          <p:cNvSpPr txBox="1"/>
          <p:nvPr/>
        </p:nvSpPr>
        <p:spPr>
          <a:xfrm>
            <a:off x="2888113" y="2960860"/>
            <a:ext cx="253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1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6FCB6B-E2A3-C97A-001F-F9765939CD98}"/>
              </a:ext>
            </a:extLst>
          </p:cNvPr>
          <p:cNvSpPr txBox="1"/>
          <p:nvPr/>
        </p:nvSpPr>
        <p:spPr>
          <a:xfrm>
            <a:off x="3493235" y="5583229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  <a:latin typeface="Impact" panose="020B0806030902050204" pitchFamily="34" charset="0"/>
              </a:rPr>
              <a:t>5</a:t>
            </a:r>
            <a:endParaRPr kumimoji="1" lang="ja-JP" altLang="en-US" sz="14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B59BA8D4-5ED0-75D7-E58A-BE269740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123-2075-4286-BBD3-49423518D8E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25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D0087-61B7-1033-DD0D-E786944BE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690" y="2175540"/>
            <a:ext cx="10338620" cy="1253460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b="1">
                <a:latin typeface="メイリオ" panose="020B0604030504040204" pitchFamily="50" charset="-128"/>
                <a:ea typeface="メイリオ" panose="020B0604030504040204" pitchFamily="50" charset="-128"/>
              </a:rPr>
              <a:t>店舗作成</a:t>
            </a:r>
            <a:endParaRPr kumimoji="1" lang="ja-JP" altLang="en-US" sz="40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 descr="ロゴ&#10;&#10;中程度の精度で自動的に生成された説明">
            <a:extLst>
              <a:ext uri="{FF2B5EF4-FFF2-40B4-BE49-F238E27FC236}">
                <a16:creationId xmlns:a16="http://schemas.microsoft.com/office/drawing/2014/main" id="{55A5B29C-F2E4-5B93-B7E3-992D9696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2" y="387818"/>
            <a:ext cx="2341431" cy="570828"/>
          </a:xfrm>
          <a:prstGeom prst="rect">
            <a:avLst/>
          </a:prstGeom>
        </p:spPr>
      </p:pic>
      <p:sp>
        <p:nvSpPr>
          <p:cNvPr id="6" name="フローチャート: 書類 5">
            <a:extLst>
              <a:ext uri="{FF2B5EF4-FFF2-40B4-BE49-F238E27FC236}">
                <a16:creationId xmlns:a16="http://schemas.microsoft.com/office/drawing/2014/main" id="{A41B230C-C81E-6B1C-B6F3-1D94A09F8897}"/>
              </a:ext>
            </a:extLst>
          </p:cNvPr>
          <p:cNvSpPr/>
          <p:nvPr/>
        </p:nvSpPr>
        <p:spPr>
          <a:xfrm rot="10800000">
            <a:off x="-19465" y="6358597"/>
            <a:ext cx="12211465" cy="499403"/>
          </a:xfrm>
          <a:prstGeom prst="flowChartDocument">
            <a:avLst/>
          </a:prstGeom>
          <a:gradFill flip="none" rotWithShape="1">
            <a:gsLst>
              <a:gs pos="0">
                <a:srgbClr val="FAAE32"/>
              </a:gs>
              <a:gs pos="50000">
                <a:schemeClr val="bg1"/>
              </a:gs>
              <a:gs pos="100000">
                <a:srgbClr val="796CA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53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929E6DA0752D48B7811C8F84E639D1" ma:contentTypeVersion="18" ma:contentTypeDescription="新しいドキュメントを作成します。" ma:contentTypeScope="" ma:versionID="270e13c11c450abf1aff978ab59265b7">
  <xsd:schema xmlns:xsd="http://www.w3.org/2001/XMLSchema" xmlns:xs="http://www.w3.org/2001/XMLSchema" xmlns:p="http://schemas.microsoft.com/office/2006/metadata/properties" xmlns:ns2="aa3e2321-16e1-46a0-a9f7-8ad7ea718294" xmlns:ns3="05eeefeb-6b04-40d7-813e-b55e911e6414" targetNamespace="http://schemas.microsoft.com/office/2006/metadata/properties" ma:root="true" ma:fieldsID="e8bb15a27f0562c2452c859fa4ddcbc6" ns2:_="" ns3:_="">
    <xsd:import namespace="aa3e2321-16e1-46a0-a9f7-8ad7ea718294"/>
    <xsd:import namespace="05eeefeb-6b04-40d7-813e-b55e911e6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e2321-16e1-46a0-a9f7-8ad7ea7182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97a3c9bb-d4de-4f1b-a26f-5ba08460b5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eefeb-6b04-40d7-813e-b55e911e6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9b2045-febd-4030-8b74-5b2e30ea04c2}" ma:internalName="TaxCatchAll" ma:showField="CatchAllData" ma:web="05eeefeb-6b04-40d7-813e-b55e911e6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eeefeb-6b04-40d7-813e-b55e911e6414" xsi:nil="true"/>
    <lcf76f155ced4ddcb4097134ff3c332f xmlns="aa3e2321-16e1-46a0-a9f7-8ad7ea7182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7AC4C2-5742-43E4-B49D-252ECB64B5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042F41-7686-489D-8AF2-47D2C0E80ADF}">
  <ds:schemaRefs>
    <ds:schemaRef ds:uri="05eeefeb-6b04-40d7-813e-b55e911e6414"/>
    <ds:schemaRef ds:uri="aa3e2321-16e1-46a0-a9f7-8ad7ea7182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DA03AA-7D1F-4796-973C-2547E14E82CB}">
  <ds:schemaRefs>
    <ds:schemaRef ds:uri="aa3e2321-16e1-46a0-a9f7-8ad7ea718294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05eeefeb-6b04-40d7-813e-b55e911e641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Words>3540</Words>
  <Application>Microsoft Office PowerPoint</Application>
  <PresentationFormat>ワイド画面</PresentationFormat>
  <Paragraphs>461</Paragraphs>
  <Slides>56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57" baseType="lpstr">
      <vt:lpstr>Office テーマ</vt:lpstr>
      <vt:lpstr>StarPay-Order  スタートガイド</vt:lpstr>
      <vt:lpstr>目次</vt:lpstr>
      <vt:lpstr>管理アカウントの追加  -管理画面を利用するユーザーを追加</vt:lpstr>
      <vt:lpstr>①　管理アカウントの追加1</vt:lpstr>
      <vt:lpstr>①　管理アカウントの追加2</vt:lpstr>
      <vt:lpstr>インボイス・消費税の設定  -登録事業者番号と販売商品の適用税率の設定</vt:lpstr>
      <vt:lpstr>②-1　インボイス・消費税の設定1</vt:lpstr>
      <vt:lpstr>②-2　インボイス・消費税の設定2</vt:lpstr>
      <vt:lpstr>店舗作成</vt:lpstr>
      <vt:lpstr>③-1　店舗作成</vt:lpstr>
      <vt:lpstr>③-2　店舗作成 （店舗詳細情報を登録1）</vt:lpstr>
      <vt:lpstr>③-2　店舗作成 （店舗詳細情報を登録2）</vt:lpstr>
      <vt:lpstr>③-3　店舗作成 （情報編集）</vt:lpstr>
      <vt:lpstr>商品の登録  -販売商品、カテゴリー、オプション項目の登録</vt:lpstr>
      <vt:lpstr>④-1　商品登録</vt:lpstr>
      <vt:lpstr>④-2　商品登録（商品情報登録画面1）</vt:lpstr>
      <vt:lpstr>④-2　商品登録（商品情報登録画面2）</vt:lpstr>
      <vt:lpstr>④-３　商品登録（商品の店舗登録）</vt:lpstr>
      <vt:lpstr>PowerPoint プレゼンテーション</vt:lpstr>
      <vt:lpstr>④-３　商品登録（商品の店舗登録）</vt:lpstr>
      <vt:lpstr>④-4　商品登録（カテゴリ：任意設定項目1）</vt:lpstr>
      <vt:lpstr>④-4　商品登録（カテゴリ：任意設定項目2）</vt:lpstr>
      <vt:lpstr>④-5　商品登録（オプション設定：任意設定項目1）</vt:lpstr>
      <vt:lpstr>④-5　商品登録（オプション設定：任意設定項目2）</vt:lpstr>
      <vt:lpstr>④-5　商品登録（オプション設定：任意設定項目3）</vt:lpstr>
      <vt:lpstr>④-5　商品登録（オプション設定：任意設定項目4）</vt:lpstr>
      <vt:lpstr>利用端末の管理  -利用端末の設定、管理及び連携コードの確認 ※ご導入の際に基本設定が完了された状態で納品します</vt:lpstr>
      <vt:lpstr>⑤-1　利用端末の管理（端末管理画面1）</vt:lpstr>
      <vt:lpstr>⑤-1　利用端末の管理（端末管理画面2）</vt:lpstr>
      <vt:lpstr>⑤-2　利用端末の管理（キオスク〈 Shop 〉 １）</vt:lpstr>
      <vt:lpstr>⑤-2　利用端末の管理（キオスク〈 Shop 〉２）</vt:lpstr>
      <vt:lpstr>⑤-3　利用端末の管理（キッチンディスプレイ〈KDS〉1）</vt:lpstr>
      <vt:lpstr>⑤-3　利用端末の管理（キッチンディスプレイ〈KDS〉2）</vt:lpstr>
      <vt:lpstr>⑤-3　利用端末の管理（キッチンディスプレイ〈KDS〉3）</vt:lpstr>
      <vt:lpstr>⑤-3　利用端末の管理（キッチンディスプレイ〈KDS〉4）</vt:lpstr>
      <vt:lpstr>⑤-4　利用端末の管理（呼出モニター〈Wait〉1）</vt:lpstr>
      <vt:lpstr>⑤-4　利用端末の管理（呼出モニター〈Wait〉2）</vt:lpstr>
      <vt:lpstr>⑤-4　利用端末の管理（呼出モニター〈Wait〉3）</vt:lpstr>
      <vt:lpstr>⑤-4　利用端末の管理（呼出モニター〈Wait〉4）</vt:lpstr>
      <vt:lpstr>⑤-5　利用端末の管理（有人レジ〈POS〉1）</vt:lpstr>
      <vt:lpstr>⑤-5　利用端末の管理（有人レジ〈POS〉2）</vt:lpstr>
      <vt:lpstr>⑤-6　利用端末の管理（プリンター）</vt:lpstr>
      <vt:lpstr>モバイルオーダー  -モバイルオーダーご利用の際の関連設定</vt:lpstr>
      <vt:lpstr>⑥　モバイルオーダー（注文用QRコードの発行1）</vt:lpstr>
      <vt:lpstr>⑥　モバイルオーダー（注文用QRコードの発行2）</vt:lpstr>
      <vt:lpstr>⑦　モバイルオーダー（特定商取引法の設定）</vt:lpstr>
      <vt:lpstr>注文の確認方法  -注文詳細情報の確認方法について</vt:lpstr>
      <vt:lpstr>⑧　注文の確認方法</vt:lpstr>
      <vt:lpstr>⑧　注文の確認方法</vt:lpstr>
      <vt:lpstr>返金処理と返金情報の記録  -StarPay-Order管理画面での返金処理方法と決済方法ごとの違いについて</vt:lpstr>
      <vt:lpstr>⑨　返金処理と返金情報の記録　（返金処理の手順）</vt:lpstr>
      <vt:lpstr>⑨　返金処理と返金情報の記録（決済方法別の違い１）</vt:lpstr>
      <vt:lpstr>⑨　返金処理と返金情報の記録（決済方法別の違い１）</vt:lpstr>
      <vt:lpstr>⑨　返金処理と返金情報の記録（決済方法別の違い２）</vt:lpstr>
      <vt:lpstr>⑨　返金処理と返金情報の記録　（StarPay-Order管理画面）</vt:lpstr>
      <vt:lpstr>⑨　返金処理と返金情報の記録　（StarPay-Order管理画面）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OneQR Order スタートガイド</dc:title>
  <dc:creator>猪狩 直之</dc:creator>
  <cp:lastModifiedBy>平岩 寛児</cp:lastModifiedBy>
  <cp:revision>5</cp:revision>
  <dcterms:created xsi:type="dcterms:W3CDTF">2024-07-02T08:10:10Z</dcterms:created>
  <dcterms:modified xsi:type="dcterms:W3CDTF">2024-09-17T02:37:41Z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0x01010044929E6DA0752D48B7811C8F84E639D1</vt:lpwstr>
  </property>
  <property fmtid="{D5CDD505-2E9C-101B-9397-08002B2CF9AE}" pid="3" name="MediaServiceImageTags">
    <vt:lpwstr/>
  </property>
</Properties>
</file>